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38" r:id="rId1"/>
  </p:sldMasterIdLst>
  <p:notesMasterIdLst>
    <p:notesMasterId r:id="rId59"/>
  </p:notesMasterIdLst>
  <p:sldIdLst>
    <p:sldId id="357" r:id="rId2"/>
    <p:sldId id="404" r:id="rId3"/>
    <p:sldId id="355" r:id="rId4"/>
    <p:sldId id="362" r:id="rId5"/>
    <p:sldId id="422" r:id="rId6"/>
    <p:sldId id="405" r:id="rId7"/>
    <p:sldId id="360" r:id="rId8"/>
    <p:sldId id="345" r:id="rId9"/>
    <p:sldId id="368" r:id="rId10"/>
    <p:sldId id="406" r:id="rId11"/>
    <p:sldId id="396" r:id="rId12"/>
    <p:sldId id="347" r:id="rId13"/>
    <p:sldId id="373" r:id="rId14"/>
    <p:sldId id="430" r:id="rId15"/>
    <p:sldId id="407" r:id="rId16"/>
    <p:sldId id="294" r:id="rId17"/>
    <p:sldId id="315" r:id="rId18"/>
    <p:sldId id="329" r:id="rId19"/>
    <p:sldId id="330" r:id="rId20"/>
    <p:sldId id="276" r:id="rId21"/>
    <p:sldId id="331" r:id="rId22"/>
    <p:sldId id="408" r:id="rId23"/>
    <p:sldId id="298" r:id="rId24"/>
    <p:sldId id="324" r:id="rId25"/>
    <p:sldId id="321" r:id="rId26"/>
    <p:sldId id="301" r:id="rId27"/>
    <p:sldId id="305" r:id="rId28"/>
    <p:sldId id="343" r:id="rId29"/>
    <p:sldId id="397" r:id="rId30"/>
    <p:sldId id="363" r:id="rId31"/>
    <p:sldId id="361" r:id="rId32"/>
    <p:sldId id="365" r:id="rId33"/>
    <p:sldId id="366" r:id="rId34"/>
    <p:sldId id="367" r:id="rId35"/>
    <p:sldId id="399" r:id="rId36"/>
    <p:sldId id="394" r:id="rId37"/>
    <p:sldId id="400" r:id="rId38"/>
    <p:sldId id="401" r:id="rId39"/>
    <p:sldId id="402" r:id="rId40"/>
    <p:sldId id="409" r:id="rId41"/>
    <p:sldId id="410" r:id="rId42"/>
    <p:sldId id="411" r:id="rId43"/>
    <p:sldId id="412" r:id="rId44"/>
    <p:sldId id="413" r:id="rId45"/>
    <p:sldId id="423" r:id="rId46"/>
    <p:sldId id="424" r:id="rId47"/>
    <p:sldId id="414" r:id="rId48"/>
    <p:sldId id="425" r:id="rId49"/>
    <p:sldId id="426" r:id="rId50"/>
    <p:sldId id="418" r:id="rId51"/>
    <p:sldId id="429" r:id="rId52"/>
    <p:sldId id="428" r:id="rId53"/>
    <p:sldId id="415" r:id="rId54"/>
    <p:sldId id="420" r:id="rId55"/>
    <p:sldId id="416" r:id="rId56"/>
    <p:sldId id="417" r:id="rId57"/>
    <p:sldId id="403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ＭＳ Ｐゴシック" pitchFamily="-10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ＭＳ Ｐゴシック" pitchFamily="-10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ＭＳ Ｐゴシック" pitchFamily="-10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ＭＳ Ｐゴシック" pitchFamily="-10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ＭＳ Ｐゴシック" pitchFamily="-105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ＭＳ Ｐゴシック" pitchFamily="-105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ＭＳ Ｐゴシック" pitchFamily="-105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ＭＳ Ｐゴシック" pitchFamily="-10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00"/>
    <a:srgbClr val="000000"/>
    <a:srgbClr val="9900FF"/>
    <a:srgbClr val="FF99FF"/>
    <a:srgbClr val="FFFFFF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4319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-204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anose="02020603050405020304" pitchFamily="18" charset="0"/>
              </a:defRPr>
            </a:lvl1pPr>
          </a:lstStyle>
          <a:p>
            <a:fld id="{15D230F4-4964-447C-8E64-19E2E56886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6326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fld id="{3F6DD0E2-26C1-49DF-BB47-A3E834D1E1AB}" type="slidenum">
              <a:rPr lang="en-US" altLang="en-US" sz="1200">
                <a:latin typeface="Times" panose="02020603050405020304" pitchFamily="18" charset="0"/>
              </a:rPr>
              <a:pPr/>
              <a:t>8</a:t>
            </a:fld>
            <a:endParaRPr lang="en-US" altLang="en-US" sz="1200">
              <a:latin typeface="Times" panose="02020603050405020304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3437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fld id="{EE6B3026-6BCA-4EA2-89C7-D1C8FFCE6FD4}" type="slidenum">
              <a:rPr lang="en-US" altLang="en-US" sz="1200">
                <a:latin typeface="Times" panose="02020603050405020304" pitchFamily="18" charset="0"/>
              </a:rPr>
              <a:pPr/>
              <a:t>12</a:t>
            </a:fld>
            <a:endParaRPr lang="en-US" altLang="en-US" sz="1200">
              <a:latin typeface="Times" panose="02020603050405020304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343400"/>
            <a:ext cx="63246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0146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fld id="{3F6DD0E2-26C1-49DF-BB47-A3E834D1E1AB}" type="slidenum">
              <a:rPr lang="en-US" altLang="en-US" sz="1200">
                <a:latin typeface="Times" panose="02020603050405020304" pitchFamily="18" charset="0"/>
              </a:rPr>
              <a:pPr/>
              <a:t>54</a:t>
            </a:fld>
            <a:endParaRPr lang="en-US" altLang="en-US" sz="1200">
              <a:latin typeface="Times" panose="02020603050405020304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8557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D2835-E2BA-452B-BC98-BD8D30462D4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298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AF1B-8D15-4A01-85E8-F9F2BB0BC6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896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4D18-3250-4A55-ADE9-79562E76FBE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979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FFC49-AE2D-464A-A036-EF8723ECD23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926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1CA3-E0FC-4781-ABBE-EEC1BAA19BC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94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6E1BA-65DD-4997-BB65-44A75808853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677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64A3-F840-4FD4-8944-1EC0676FDA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607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54484-3523-4343-80F8-20375F3F583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52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AF25-F120-4655-9DC1-76E29927EB0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628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B5FD-42DA-4A90-B510-3F9A8A3A29F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70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C0F0-BBF7-412B-BB48-8AEC1C9830D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1266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A7083-E903-4B6F-B687-69BF17CF3A94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041F1-22B3-4EBA-BD73-33E83375E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3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C:\My Documents\ELJ_Figures\Cispus\1KeyFooter.tif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" t="2481" r="1624" b="496"/>
          <a:stretch>
            <a:fillRect/>
          </a:stretch>
        </p:blipFill>
        <p:spPr bwMode="auto">
          <a:xfrm>
            <a:off x="-457200" y="11113"/>
            <a:ext cx="1043940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9296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r>
              <a:rPr lang="en-US" altLang="en-US" sz="4400" dirty="0" smtClean="0">
                <a:solidFill>
                  <a:schemeClr val="bg1"/>
                </a:solidFill>
                <a:latin typeface="+mj-lt"/>
              </a:rPr>
              <a:t>River restoration</a:t>
            </a:r>
            <a:endParaRPr lang="en-US" altLang="en-US" sz="44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we restore?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Again, depends on the goal of the restoration project, and the scale of the project.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7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52400" y="88106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u="sng" dirty="0">
                <a:ea typeface="ＭＳ Ｐゴシック" pitchFamily="-105" charset="-128"/>
              </a:rPr>
              <a:t>F</a:t>
            </a:r>
            <a:r>
              <a:rPr lang="en-US" altLang="en-US" u="sng" dirty="0" smtClean="0">
                <a:ea typeface="ＭＳ Ｐゴシック" pitchFamily="-105" charset="-128"/>
              </a:rPr>
              <a:t>luvial sub-environments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76237" y="1066800"/>
            <a:ext cx="9144000" cy="6019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itchFamily="-105" charset="-128"/>
              </a:rPr>
              <a:t>R</a:t>
            </a:r>
            <a:r>
              <a:rPr lang="en-US" altLang="en-US" dirty="0" smtClean="0">
                <a:ea typeface="ＭＳ Ｐゴシック" pitchFamily="-105" charset="-128"/>
              </a:rPr>
              <a:t>iver environments we might consider:</a:t>
            </a:r>
          </a:p>
        </p:txBody>
      </p:sp>
      <p:pic>
        <p:nvPicPr>
          <p:cNvPr id="22532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0"/>
          <a:stretch/>
        </p:blipFill>
        <p:spPr bwMode="auto">
          <a:xfrm>
            <a:off x="352424" y="2119312"/>
            <a:ext cx="8662481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u="sng" dirty="0" smtClean="0">
                <a:ea typeface="ＭＳ Ｐゴシック" pitchFamily="-105" charset="-128"/>
              </a:rPr>
              <a:t>Stream &amp; habitat scales</a:t>
            </a:r>
          </a:p>
        </p:txBody>
      </p:sp>
      <p:sp>
        <p:nvSpPr>
          <p:cNvPr id="23555" name="Content Placeholder 5"/>
          <p:cNvSpPr>
            <a:spLocks noGrp="1"/>
          </p:cNvSpPr>
          <p:nvPr>
            <p:ph idx="1"/>
          </p:nvPr>
        </p:nvSpPr>
        <p:spPr>
          <a:xfrm>
            <a:off x="304800" y="1014412"/>
            <a:ext cx="7467600" cy="7540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>
                <a:ea typeface="ＭＳ Ｐゴシック" pitchFamily="-105" charset="-128"/>
              </a:rPr>
              <a:t>At what scale do we want to restore?</a:t>
            </a:r>
          </a:p>
        </p:txBody>
      </p:sp>
      <p:pic>
        <p:nvPicPr>
          <p:cNvPr id="23556" name="Picture 3" descr="fig2-3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6"/>
          <a:stretch/>
        </p:blipFill>
        <p:spPr bwMode="auto">
          <a:xfrm>
            <a:off x="304800" y="1981200"/>
            <a:ext cx="8610600" cy="38941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6"/>
          <p:cNvSpPr>
            <a:spLocks noGrp="1"/>
          </p:cNvSpPr>
          <p:nvPr>
            <p:ph type="title"/>
          </p:nvPr>
        </p:nvSpPr>
        <p:spPr>
          <a:xfrm>
            <a:off x="152400" y="183356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u="sng" dirty="0" smtClean="0">
                <a:ea typeface="ＭＳ Ｐゴシック" pitchFamily="-105" charset="-128"/>
              </a:rPr>
              <a:t>Basic river restoration steps</a:t>
            </a:r>
          </a:p>
        </p:txBody>
      </p:sp>
      <p:sp>
        <p:nvSpPr>
          <p:cNvPr id="25602" name="Content Placeholder 7"/>
          <p:cNvSpPr>
            <a:spLocks noGrp="1"/>
          </p:cNvSpPr>
          <p:nvPr>
            <p:ph idx="1"/>
          </p:nvPr>
        </p:nvSpPr>
        <p:spPr>
          <a:xfrm>
            <a:off x="638175" y="1443037"/>
            <a:ext cx="7543800" cy="44196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sz="2400" dirty="0" smtClean="0">
                <a:ea typeface="ＭＳ Ｐゴシック" pitchFamily="-105" charset="-128"/>
              </a:rPr>
              <a:t>General steps for a particular site:</a:t>
            </a:r>
          </a:p>
          <a:p>
            <a:pPr marL="914400" lvl="1" indent="-457200" eaLnBrk="1" hangingPunct="1">
              <a:buFont typeface="Arial" panose="020B0604020202020204" pitchFamily="34" charset="0"/>
              <a:buAutoNum type="arabicPeriod"/>
            </a:pPr>
            <a:r>
              <a:rPr lang="en-US" altLang="en-US" sz="2000" b="1" dirty="0" smtClean="0">
                <a:ea typeface="ＭＳ Ｐゴシック" pitchFamily="-105" charset="-128"/>
              </a:rPr>
              <a:t>assessment/diagnosis:</a:t>
            </a:r>
            <a:r>
              <a:rPr lang="en-US" altLang="en-US" sz="2000" dirty="0" smtClean="0">
                <a:ea typeface="ＭＳ Ｐゴシック" pitchFamily="-105" charset="-128"/>
              </a:rPr>
              <a:t> what needs restoring?</a:t>
            </a:r>
          </a:p>
          <a:p>
            <a:pPr marL="914400" lvl="1" indent="-457200" eaLnBrk="1" hangingPunct="1">
              <a:buFont typeface="Arial" panose="020B0604020202020204" pitchFamily="34" charset="0"/>
              <a:buAutoNum type="arabicPeriod"/>
            </a:pPr>
            <a:r>
              <a:rPr lang="en-US" altLang="en-US" sz="2000" b="1" dirty="0" smtClean="0">
                <a:ea typeface="ＭＳ Ｐゴシック" pitchFamily="-105" charset="-128"/>
              </a:rPr>
              <a:t>design:</a:t>
            </a:r>
            <a:r>
              <a:rPr lang="en-US" altLang="en-US" sz="2000" dirty="0" smtClean="0">
                <a:ea typeface="ＭＳ Ｐゴシック" pitchFamily="-105" charset="-128"/>
              </a:rPr>
              <a:t> how to accomplish this</a:t>
            </a:r>
          </a:p>
          <a:p>
            <a:pPr marL="914400" lvl="1" indent="-457200" eaLnBrk="1" hangingPunct="1">
              <a:buFont typeface="Arial" panose="020B0604020202020204" pitchFamily="34" charset="0"/>
              <a:buAutoNum type="arabicPeriod"/>
            </a:pPr>
            <a:r>
              <a:rPr lang="en-US" altLang="en-US" sz="2000" b="1" dirty="0" smtClean="0">
                <a:ea typeface="ＭＳ Ｐゴシック" pitchFamily="-105" charset="-128"/>
              </a:rPr>
              <a:t>implementation:</a:t>
            </a:r>
            <a:r>
              <a:rPr lang="en-US" altLang="en-US" sz="2000" dirty="0" smtClean="0">
                <a:ea typeface="ＭＳ Ｐゴシック" pitchFamily="-105" charset="-128"/>
              </a:rPr>
              <a:t> accomplishing it…can be pretty slow</a:t>
            </a:r>
          </a:p>
          <a:p>
            <a:pPr marL="914400" lvl="1" indent="-457200" eaLnBrk="1" hangingPunct="1">
              <a:buFont typeface="Arial" panose="020B0604020202020204" pitchFamily="34" charset="0"/>
              <a:buAutoNum type="arabicPeriod"/>
            </a:pPr>
            <a:r>
              <a:rPr lang="en-US" altLang="en-US" sz="2000" b="1" dirty="0" smtClean="0">
                <a:ea typeface="ＭＳ Ｐゴシック" pitchFamily="-105" charset="-128"/>
              </a:rPr>
              <a:t>monitoring:</a:t>
            </a:r>
            <a:r>
              <a:rPr lang="en-US" altLang="en-US" sz="2000" dirty="0" smtClean="0">
                <a:ea typeface="ＭＳ Ｐゴシック" pitchFamily="-105" charset="-128"/>
              </a:rPr>
              <a:t> is it working?</a:t>
            </a:r>
          </a:p>
          <a:p>
            <a:pPr eaLnBrk="1" hangingPunct="1"/>
            <a:endParaRPr lang="en-US" altLang="en-US" sz="2400" dirty="0" smtClean="0">
              <a:ea typeface="ＭＳ Ｐゴシック" pitchFamily="-105" charset="-128"/>
            </a:endParaRPr>
          </a:p>
          <a:p>
            <a:pPr marL="0" indent="0" eaLnBrk="1" hangingPunct="1">
              <a:buNone/>
            </a:pPr>
            <a:r>
              <a:rPr lang="en-US" altLang="en-US" sz="2400" dirty="0" smtClean="0">
                <a:ea typeface="ＭＳ Ｐゴシック" pitchFamily="-105" charset="-128"/>
              </a:rPr>
              <a:t>Context, context, context</a:t>
            </a:r>
          </a:p>
          <a:p>
            <a:pPr marL="457200" lvl="1" indent="0" eaLnBrk="1" hangingPunct="1">
              <a:buNone/>
            </a:pPr>
            <a:r>
              <a:rPr lang="en-US" altLang="en-US" sz="2000" b="1" dirty="0" smtClean="0">
                <a:ea typeface="ＭＳ Ｐゴシック" pitchFamily="-105" charset="-128"/>
              </a:rPr>
              <a:t>spatial:</a:t>
            </a:r>
            <a:r>
              <a:rPr lang="en-US" altLang="en-US" sz="2000" dirty="0" smtClean="0">
                <a:ea typeface="ＭＳ Ｐゴシック" pitchFamily="-105" charset="-128"/>
              </a:rPr>
              <a:t> what kind of stream is this?</a:t>
            </a:r>
          </a:p>
          <a:p>
            <a:pPr lvl="2" indent="0" eaLnBrk="1" hangingPunct="1">
              <a:buNone/>
            </a:pPr>
            <a:r>
              <a:rPr lang="en-US" altLang="en-US" sz="1600" dirty="0" smtClean="0">
                <a:ea typeface="ＭＳ Ｐゴシック" pitchFamily="-105" charset="-128"/>
              </a:rPr>
              <a:t>braided, meandering? cascade, step-pool, pool riffle?</a:t>
            </a:r>
          </a:p>
          <a:p>
            <a:pPr marL="457200" lvl="1" indent="0" eaLnBrk="1" hangingPunct="1">
              <a:buNone/>
            </a:pPr>
            <a:r>
              <a:rPr lang="en-US" altLang="en-US" sz="2000" b="1" dirty="0" smtClean="0">
                <a:ea typeface="ＭＳ Ｐゴシック" pitchFamily="-105" charset="-128"/>
              </a:rPr>
              <a:t>temporal:</a:t>
            </a:r>
            <a:r>
              <a:rPr lang="en-US" altLang="en-US" sz="2000" dirty="0" smtClean="0">
                <a:ea typeface="ＭＳ Ｐゴシック" pitchFamily="-105" charset="-128"/>
              </a:rPr>
              <a:t> what was the disturbance history?</a:t>
            </a:r>
          </a:p>
          <a:p>
            <a:pPr lvl="2" indent="0" eaLnBrk="1" hangingPunct="1">
              <a:buNone/>
            </a:pPr>
            <a:r>
              <a:rPr lang="en-US" altLang="en-US" sz="1600" dirty="0" smtClean="0">
                <a:ea typeface="ＭＳ Ｐゴシック" pitchFamily="-105" charset="-128"/>
              </a:rPr>
              <a:t>dam? logging? channel management? </a:t>
            </a:r>
            <a:r>
              <a:rPr lang="en-US" altLang="en-US" sz="1600" b="1" dirty="0" smtClean="0">
                <a:ea typeface="ＭＳ Ｐゴシック" pitchFamily="-105" charset="-128"/>
              </a:rPr>
              <a:t>when?</a:t>
            </a:r>
            <a:r>
              <a:rPr lang="en-US" altLang="en-US" sz="1600" dirty="0" smtClean="0">
                <a:ea typeface="ＭＳ Ｐゴシック" pitchFamily="-105" charset="-128"/>
              </a:rPr>
              <a:t> </a:t>
            </a:r>
          </a:p>
        </p:txBody>
      </p:sp>
      <p:sp>
        <p:nvSpPr>
          <p:cNvPr id="25604" name="Rectangle 2052"/>
          <p:cNvSpPr>
            <a:spLocks noChangeArrowheads="1"/>
          </p:cNvSpPr>
          <p:nvPr/>
        </p:nvSpPr>
        <p:spPr bwMode="auto">
          <a:xfrm>
            <a:off x="7162800" y="3124200"/>
            <a:ext cx="838200" cy="2743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204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9050"/>
            <a:ext cx="7886700" cy="1325563"/>
          </a:xfrm>
        </p:spPr>
        <p:txBody>
          <a:bodyPr/>
          <a:lstStyle/>
          <a:p>
            <a:r>
              <a:rPr lang="en-US" u="sng" dirty="0" smtClean="0"/>
              <a:t>Large woody debris (LWD)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6513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In the PNW, this has been implemented more and more in restoration work.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What happened to LWD?</a:t>
            </a:r>
          </a:p>
          <a:p>
            <a:pPr marL="0" indent="0">
              <a:buNone/>
            </a:pPr>
            <a:r>
              <a:rPr lang="en-US" sz="2400" dirty="0" smtClean="0"/>
              <a:t>What does LWD do for rivers</a:t>
            </a:r>
          </a:p>
          <a:p>
            <a:pPr marL="0" indent="0">
              <a:buNone/>
            </a:pPr>
            <a:r>
              <a:rPr lang="en-US" sz="2400" dirty="0" smtClean="0"/>
              <a:t>       and ecosystems?</a:t>
            </a:r>
          </a:p>
          <a:p>
            <a:pPr marL="0" indent="0">
              <a:buNone/>
            </a:pPr>
            <a:r>
              <a:rPr lang="en-US" sz="2400" dirty="0" smtClean="0"/>
              <a:t>How do we restore it?</a:t>
            </a:r>
            <a:endParaRPr lang="en-US" sz="2400" dirty="0"/>
          </a:p>
        </p:txBody>
      </p:sp>
      <p:pic>
        <p:nvPicPr>
          <p:cNvPr id="38916" name="Picture 4" descr="http://3.bp.blogspot.com/_4wQXNtlph3U/THbEdmUM9fI/AAAAAAAAAUk/wQqy6ddsqTQ/s1600/Muddy+Fork+log+jam+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28194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12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u="sng" dirty="0" smtClean="0">
                <a:ea typeface="ＭＳ Ｐゴシック" pitchFamily="-105" charset="-128"/>
              </a:rPr>
              <a:t>Restoration of LWD</a:t>
            </a:r>
          </a:p>
        </p:txBody>
      </p:sp>
      <p:sp>
        <p:nvSpPr>
          <p:cNvPr id="26627" name="Content Placeholder 6"/>
          <p:cNvSpPr>
            <a:spLocks noGrp="1"/>
          </p:cNvSpPr>
          <p:nvPr>
            <p:ph idx="1"/>
          </p:nvPr>
        </p:nvSpPr>
        <p:spPr>
          <a:xfrm>
            <a:off x="219075" y="1008062"/>
            <a:ext cx="5638800" cy="6019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kumimoji="1" lang="en-US" altLang="en-US" b="1" dirty="0" smtClean="0">
                <a:solidFill>
                  <a:srgbClr val="000000"/>
                </a:solidFill>
                <a:ea typeface="ＭＳ Ｐゴシック" pitchFamily="-105" charset="-128"/>
              </a:rPr>
              <a:t>LWD:</a:t>
            </a:r>
            <a:r>
              <a:rPr kumimoji="1" lang="en-US" altLang="en-US" dirty="0" smtClean="0">
                <a:solidFill>
                  <a:srgbClr val="000000"/>
                </a:solidFill>
                <a:ea typeface="ＭＳ Ｐゴシック" pitchFamily="-105" charset="-128"/>
              </a:rPr>
              <a:t> large wood(y) debris</a:t>
            </a:r>
          </a:p>
          <a:p>
            <a:pPr marL="0" indent="0" eaLnBrk="1" hangingPunct="1">
              <a:buNone/>
            </a:pPr>
            <a:r>
              <a:rPr kumimoji="1" lang="en-US" altLang="en-US" dirty="0" smtClean="0">
                <a:solidFill>
                  <a:srgbClr val="000000"/>
                </a:solidFill>
                <a:ea typeface="ＭＳ Ｐゴシック" pitchFamily="-105" charset="-128"/>
              </a:rPr>
              <a:t>Wood acts as an impediment to flow:</a:t>
            </a:r>
          </a:p>
          <a:p>
            <a:pPr lvl="1" eaLnBrk="1" hangingPunct="1"/>
            <a:r>
              <a:rPr kumimoji="1" lang="en-US" altLang="en-US" dirty="0" smtClean="0">
                <a:solidFill>
                  <a:srgbClr val="000000"/>
                </a:solidFill>
                <a:ea typeface="ＭＳ Ｐゴシック" pitchFamily="-105" charset="-128"/>
              </a:rPr>
              <a:t>can cause flow convergence and scour pools that provide important habitat</a:t>
            </a:r>
          </a:p>
          <a:p>
            <a:pPr lvl="1" eaLnBrk="1" hangingPunct="1"/>
            <a:r>
              <a:rPr kumimoji="1" lang="en-US" altLang="en-US" dirty="0" smtClean="0">
                <a:solidFill>
                  <a:srgbClr val="000000"/>
                </a:solidFill>
                <a:ea typeface="ＭＳ Ｐゴシック" pitchFamily="-105" charset="-128"/>
              </a:rPr>
              <a:t>or, can cause slower flow &amp; aggradation (sediment buildup)</a:t>
            </a:r>
          </a:p>
          <a:p>
            <a:pPr eaLnBrk="1" hangingPunct="1"/>
            <a:endParaRPr lang="en-US" altLang="en-US" dirty="0" smtClean="0">
              <a:ea typeface="ＭＳ Ｐゴシック" pitchFamily="-105" charset="-128"/>
            </a:endParaRPr>
          </a:p>
        </p:txBody>
      </p:sp>
      <p:pic>
        <p:nvPicPr>
          <p:cNvPr id="26628" name="Picture 9" descr="logstep.jpeg                                                   00000002Zip 100                        AB89E6C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8" y="155575"/>
            <a:ext cx="3084512" cy="36544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10" descr="meanderjam.jpeg                                                00000002Zip 100                        AB89E6C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3613"/>
            <a:ext cx="5105400" cy="3354387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47625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u="sng" dirty="0" smtClean="0">
                <a:ea typeface="ＭＳ Ｐゴシック" pitchFamily="-105" charset="-128"/>
              </a:rPr>
              <a:t>LWD supply: global forests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990600"/>
            <a:ext cx="5791200" cy="6019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>
                <a:ea typeface="ＭＳ Ｐゴシック" pitchFamily="-105" charset="-128"/>
              </a:rPr>
              <a:t>Forests have covered about one-third of the Earth’s land surface during the Holocene (last ~11,000 </a:t>
            </a:r>
            <a:r>
              <a:rPr lang="en-US" altLang="en-US" dirty="0" err="1" smtClean="0">
                <a:ea typeface="ＭＳ Ｐゴシック" pitchFamily="-105" charset="-128"/>
              </a:rPr>
              <a:t>yrs</a:t>
            </a:r>
            <a:r>
              <a:rPr lang="en-US" altLang="en-US" dirty="0" smtClean="0">
                <a:ea typeface="ＭＳ Ｐゴシック" pitchFamily="-105" charset="-128"/>
              </a:rPr>
              <a:t>)</a:t>
            </a:r>
          </a:p>
          <a:p>
            <a:pPr marL="0" indent="0" eaLnBrk="1" hangingPunct="1">
              <a:buNone/>
            </a:pPr>
            <a:r>
              <a:rPr lang="en-US" altLang="en-US" dirty="0" smtClean="0">
                <a:ea typeface="ＭＳ Ｐゴシック" pitchFamily="-105" charset="-128"/>
              </a:rPr>
              <a:t>	</a:t>
            </a:r>
          </a:p>
          <a:p>
            <a:pPr marL="0" indent="0" eaLnBrk="1" hangingPunct="1">
              <a:buNone/>
            </a:pPr>
            <a:r>
              <a:rPr lang="en-US" altLang="en-US" dirty="0" smtClean="0">
                <a:ea typeface="ＭＳ Ｐゴシック" pitchFamily="-105" charset="-128"/>
              </a:rPr>
              <a:t>But humans have changed the extent of forest cover substantially in the last few thousand years... </a:t>
            </a:r>
          </a:p>
        </p:txBody>
      </p:sp>
      <p:pic>
        <p:nvPicPr>
          <p:cNvPr id="27652" name="Picture 4" descr="clearcutsiskiyou.jpg                                           00017880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19600"/>
            <a:ext cx="2755900" cy="2171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amazondeforest.jpg                                             00017880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4435475"/>
            <a:ext cx="2806700" cy="2141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gabonlogger.jpg                                                00017880Macintosh HD                   ABA7815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9"/>
          <a:stretch>
            <a:fillRect/>
          </a:stretch>
        </p:blipFill>
        <p:spPr bwMode="auto">
          <a:xfrm>
            <a:off x="6477000" y="609600"/>
            <a:ext cx="25400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5" name="Text Box 8"/>
          <p:cNvSpPr txBox="1">
            <a:spLocks noChangeArrowheads="1"/>
          </p:cNvSpPr>
          <p:nvPr/>
        </p:nvSpPr>
        <p:spPr bwMode="auto">
          <a:xfrm>
            <a:off x="228600" y="6564313"/>
            <a:ext cx="879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r>
              <a:rPr lang="en-US" altLang="en-US" sz="1800">
                <a:latin typeface="Calibri" panose="020F0502020204030204" pitchFamily="34" charset="0"/>
              </a:rPr>
              <a:t>Oregon</a:t>
            </a: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3124200" y="6564313"/>
            <a:ext cx="942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r>
              <a:rPr lang="en-US" altLang="en-US" sz="1800">
                <a:latin typeface="Calibri" panose="020F0502020204030204" pitchFamily="34" charset="0"/>
              </a:rPr>
              <a:t>Amazon</a:t>
            </a:r>
            <a:endParaRPr lang="en-US" altLang="en-US">
              <a:latin typeface="Calibri" panose="020F0502020204030204" pitchFamily="34" charset="0"/>
            </a:endParaRPr>
          </a:p>
        </p:txBody>
      </p:sp>
      <p:pic>
        <p:nvPicPr>
          <p:cNvPr id="27657" name="Picture 11" descr="cameroonclearcut.jpg                                           00017880Macintosh HD                   ABA78158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32300"/>
            <a:ext cx="3352800" cy="2146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8" name="Text Box 12"/>
          <p:cNvSpPr txBox="1">
            <a:spLocks noChangeArrowheads="1"/>
          </p:cNvSpPr>
          <p:nvPr/>
        </p:nvSpPr>
        <p:spPr bwMode="auto">
          <a:xfrm>
            <a:off x="6019800" y="6564313"/>
            <a:ext cx="115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r>
              <a:rPr lang="en-US" altLang="en-US" sz="1800">
                <a:latin typeface="Calibri" panose="020F0502020204030204" pitchFamily="34" charset="0"/>
              </a:rPr>
              <a:t>Cameroon</a:t>
            </a:r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5"/>
          <p:cNvSpPr>
            <a:spLocks noGrp="1"/>
          </p:cNvSpPr>
          <p:nvPr>
            <p:ph type="title"/>
          </p:nvPr>
        </p:nvSpPr>
        <p:spPr>
          <a:xfrm>
            <a:off x="152400" y="28575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u="sng" dirty="0" smtClean="0">
                <a:ea typeface="ＭＳ Ｐゴシック" pitchFamily="-105" charset="-128"/>
              </a:rPr>
              <a:t>Global forests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823912"/>
            <a:ext cx="8077200" cy="6019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itchFamily="-105" charset="-128"/>
              </a:rPr>
              <a:t>F</a:t>
            </a:r>
            <a:r>
              <a:rPr lang="en-US" altLang="en-US" dirty="0" smtClean="0">
                <a:ea typeface="ＭＳ Ｐゴシック" pitchFamily="-105" charset="-128"/>
              </a:rPr>
              <a:t>ew of the world’s forests retain “frontier” conditions</a:t>
            </a:r>
          </a:p>
          <a:p>
            <a:pPr lvl="1" eaLnBrk="1" hangingPunct="1"/>
            <a:r>
              <a:rPr lang="en-US" altLang="en-US" dirty="0" smtClean="0">
                <a:ea typeface="ＭＳ Ｐゴシック" pitchFamily="-105" charset="-128"/>
              </a:rPr>
              <a:t>Frontier: undisturbed, large intact natural forest ecosystems that are large enough to maintain all of their biodiversity </a:t>
            </a:r>
          </a:p>
        </p:txBody>
      </p:sp>
      <p:pic>
        <p:nvPicPr>
          <p:cNvPr id="28676" name="Picture 4" descr="&#10;bigmap.gif                                                     000174F2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000"/>
            <a:ext cx="91551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map_key2.gif                                                   000174F2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90011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northamerica.gif                                               000174F2Macintosh HD                   ABA78158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r="3297"/>
          <a:stretch/>
        </p:blipFill>
        <p:spPr bwMode="auto">
          <a:xfrm>
            <a:off x="517525" y="1776413"/>
            <a:ext cx="8153401" cy="351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136525" y="100013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u="sng" dirty="0" smtClean="0">
                <a:ea typeface="ＭＳ Ｐゴシック" pitchFamily="-105" charset="-128"/>
              </a:rPr>
              <a:t>Global forests</a:t>
            </a:r>
          </a:p>
        </p:txBody>
      </p:sp>
      <p:sp>
        <p:nvSpPr>
          <p:cNvPr id="29700" name="Content Placeholder 5"/>
          <p:cNvSpPr>
            <a:spLocks noGrp="1"/>
          </p:cNvSpPr>
          <p:nvPr>
            <p:ph idx="1"/>
          </p:nvPr>
        </p:nvSpPr>
        <p:spPr>
          <a:xfrm>
            <a:off x="517525" y="938213"/>
            <a:ext cx="8382000" cy="1676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>
                <a:ea typeface="ＭＳ Ｐゴシック" pitchFamily="-105" charset="-128"/>
              </a:rPr>
              <a:t>Much of our understanding of river systems was developed in areas that either lacked large wood or that had been cleared of wood debris.</a:t>
            </a: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304800" y="5867400"/>
            <a:ext cx="8686800" cy="424732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charset="2"/>
              <a:buNone/>
              <a:defRPr/>
            </a:pPr>
            <a:r>
              <a:rPr kumimoji="1" lang="en-US" b="1" dirty="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To what degree are our perceptions of </a:t>
            </a:r>
            <a:r>
              <a:rPr kumimoji="1" lang="en-US" b="1" dirty="0" smtClean="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rivers </a:t>
            </a:r>
            <a:r>
              <a:rPr kumimoji="1" lang="en-US" b="1" dirty="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due to this legacy?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:\My Documents\ELJ_Figures\Cispus\1KeyFooter.tif"/>
          <p:cNvPicPr>
            <a:picLocks noChangeAspect="1" noChangeArrowheads="1"/>
          </p:cNvPicPr>
          <p:nvPr/>
        </p:nvPicPr>
        <p:blipFill>
          <a:blip r:embed="rId2">
            <a:lum bright="52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" t="2481" r="1624" b="496"/>
          <a:stretch>
            <a:fillRect/>
          </a:stretch>
        </p:blipFill>
        <p:spPr bwMode="auto">
          <a:xfrm>
            <a:off x="-457200" y="11113"/>
            <a:ext cx="1043940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ontent Placeholder 3"/>
          <p:cNvSpPr>
            <a:spLocks noGrp="1"/>
          </p:cNvSpPr>
          <p:nvPr>
            <p:ph idx="1"/>
          </p:nvPr>
        </p:nvSpPr>
        <p:spPr>
          <a:xfrm>
            <a:off x="76200" y="652463"/>
            <a:ext cx="5486400" cy="6096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 smtClean="0">
                <a:ea typeface="ＭＳ Ｐゴシック" pitchFamily="-105" charset="-128"/>
              </a:rPr>
              <a:t>Restoration:</a:t>
            </a:r>
          </a:p>
          <a:p>
            <a:pPr lvl="1" eaLnBrk="1" hangingPunct="1"/>
            <a:r>
              <a:rPr lang="en-US" altLang="en-US" sz="2400" b="1" dirty="0" smtClean="0">
                <a:ea typeface="ＭＳ Ｐゴシック" pitchFamily="-105" charset="-128"/>
              </a:rPr>
              <a:t>reestablishing structure and function of ecosystems (ecosystem as close as possible to pre-disturbance conditions)</a:t>
            </a:r>
          </a:p>
          <a:p>
            <a:pPr eaLnBrk="1" hangingPunct="1"/>
            <a:r>
              <a:rPr lang="en-US" altLang="en-US" sz="2800" dirty="0" smtClean="0">
                <a:ea typeface="ＭＳ Ｐゴシック" pitchFamily="-105" charset="-128"/>
              </a:rPr>
              <a:t>Rehabilitation:</a:t>
            </a:r>
          </a:p>
          <a:p>
            <a:pPr lvl="1" eaLnBrk="1" hangingPunct="1"/>
            <a:r>
              <a:rPr lang="en-US" altLang="en-US" sz="2400" dirty="0" smtClean="0">
                <a:ea typeface="ＭＳ Ｐゴシック" pitchFamily="-105" charset="-128"/>
              </a:rPr>
              <a:t>making land useful again after disturbance (not necessarily pre-disturbance condition)</a:t>
            </a:r>
          </a:p>
          <a:p>
            <a:pPr eaLnBrk="1" hangingPunct="1"/>
            <a:r>
              <a:rPr lang="en-US" altLang="en-US" sz="2800" dirty="0" smtClean="0">
                <a:ea typeface="ＭＳ Ｐゴシック" pitchFamily="-105" charset="-128"/>
              </a:rPr>
              <a:t>Reclamation:</a:t>
            </a:r>
          </a:p>
          <a:p>
            <a:pPr lvl="1" eaLnBrk="1" hangingPunct="1"/>
            <a:r>
              <a:rPr lang="en-US" altLang="en-US" sz="2400" dirty="0" smtClean="0">
                <a:ea typeface="ＭＳ Ｐゴシック" pitchFamily="-105" charset="-128"/>
              </a:rPr>
              <a:t>intended to change biological capacity of a system (ecosystem is definitely changed)</a:t>
            </a:r>
          </a:p>
        </p:txBody>
      </p:sp>
      <p:pic>
        <p:nvPicPr>
          <p:cNvPr id="1536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5814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0800"/>
            <a:ext cx="2809875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My Documents\ELJ_Jams_and_Theory\HistoricFigs\SCANS\BodmerMissouriSnags152.jpg"/>
          <p:cNvPicPr>
            <a:picLocks noChangeAspect="1" noChangeArrowheads="1"/>
          </p:cNvPicPr>
          <p:nvPr/>
        </p:nvPicPr>
        <p:blipFill>
          <a:blip r:embed="rId2">
            <a:lum bright="-42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6" t="16812" r="4944" b="2690"/>
          <a:stretch>
            <a:fillRect/>
          </a:stretch>
        </p:blipFill>
        <p:spPr bwMode="auto">
          <a:xfrm>
            <a:off x="152400" y="584200"/>
            <a:ext cx="891540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49275" y="11113"/>
            <a:ext cx="6080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r>
              <a:rPr lang="en-US" altLang="en-US" b="1" i="1">
                <a:solidFill>
                  <a:srgbClr val="000000"/>
                </a:solidFill>
                <a:latin typeface="Calibri" panose="020F0502020204030204" pitchFamily="34" charset="0"/>
              </a:rPr>
              <a:t>Snags on the Missouri</a:t>
            </a:r>
            <a:r>
              <a:rPr lang="en-US" altLang="en-US" b="1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Karl Bodmer, circa 1850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C:\My Documents\ELJ_Jams_and_Theory\HistoricFigs\SCANS\SnagBoat2.JPG"/>
          <p:cNvPicPr>
            <a:picLocks noChangeAspect="1" noChangeArrowheads="1"/>
          </p:cNvPicPr>
          <p:nvPr/>
        </p:nvPicPr>
        <p:blipFill>
          <a:blip r:embed="rId2">
            <a:lum bright="-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" b="2219"/>
          <a:stretch>
            <a:fillRect/>
          </a:stretch>
        </p:blipFill>
        <p:spPr bwMode="auto">
          <a:xfrm>
            <a:off x="4648200" y="609600"/>
            <a:ext cx="4275138" cy="5791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6" descr="meanderjam.jpeg                                                00000002Zip 100                        AB89E6C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4038600" cy="2654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8" name="Title 4"/>
          <p:cNvSpPr>
            <a:spLocks noGrp="1"/>
          </p:cNvSpPr>
          <p:nvPr>
            <p:ph type="title"/>
          </p:nvPr>
        </p:nvSpPr>
        <p:spPr>
          <a:xfrm>
            <a:off x="152400" y="66675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u="sng" dirty="0" smtClean="0">
                <a:ea typeface="ＭＳ Ｐゴシック" pitchFamily="-105" charset="-128"/>
              </a:rPr>
              <a:t>De-snagging</a:t>
            </a:r>
          </a:p>
        </p:txBody>
      </p:sp>
      <p:sp>
        <p:nvSpPr>
          <p:cNvPr id="31749" name="Content Placeholder 5"/>
          <p:cNvSpPr>
            <a:spLocks noGrp="1"/>
          </p:cNvSpPr>
          <p:nvPr>
            <p:ph idx="1"/>
          </p:nvPr>
        </p:nvSpPr>
        <p:spPr>
          <a:xfrm>
            <a:off x="381000" y="1138237"/>
            <a:ext cx="3733800" cy="2133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itchFamily="-105" charset="-128"/>
              </a:rPr>
              <a:t>L</a:t>
            </a:r>
            <a:r>
              <a:rPr lang="en-US" altLang="en-US" dirty="0" smtClean="0">
                <a:ea typeface="ＭＳ Ｐゴシック" pitchFamily="-105" charset="-128"/>
              </a:rPr>
              <a:t>og jams were significant obstacles to navigation and land development in the western US</a:t>
            </a:r>
          </a:p>
          <a:p>
            <a:pPr marL="0" indent="0" eaLnBrk="1" hangingPunct="1">
              <a:buNone/>
            </a:pPr>
            <a:endParaRPr lang="en-US" altLang="en-US" dirty="0">
              <a:ea typeface="ＭＳ Ｐゴシック" pitchFamily="-105" charset="-128"/>
            </a:endParaRPr>
          </a:p>
          <a:p>
            <a:pPr marL="0" indent="0" eaLnBrk="1" hangingPunct="1">
              <a:buNone/>
            </a:pPr>
            <a:r>
              <a:rPr lang="en-US" altLang="en-US" dirty="0" smtClean="0">
                <a:ea typeface="ＭＳ Ｐゴシック" pitchFamily="-105" charset="-128"/>
              </a:rPr>
              <a:t>Logs were taken out of most navigable rivers as a result.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886700" cy="1325563"/>
          </a:xfrm>
        </p:spPr>
        <p:txBody>
          <a:bodyPr/>
          <a:lstStyle/>
          <a:p>
            <a:r>
              <a:rPr lang="en-US" dirty="0" smtClean="0"/>
              <a:t>What does LWD do for streams?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54138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Using those remaining ‘frontier’ forest areas, we can get a good idea of how LWD interacts with the river and floodplain, and use this as a basis for restoration.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LWD acts at several scales.</a:t>
            </a:r>
          </a:p>
          <a:p>
            <a:pPr marL="0" indent="0">
              <a:buNone/>
            </a:pPr>
            <a:r>
              <a:rPr lang="en-US" dirty="0" smtClean="0"/>
              <a:t>We’ll start from channel scale and move outwards.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88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12713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u="sng" dirty="0" smtClean="0">
                <a:ea typeface="ＭＳ Ｐゴシック" pitchFamily="-105" charset="-128"/>
              </a:rPr>
              <a:t>LWD at channel scale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3594100" cy="5334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 smtClean="0">
                <a:ea typeface="ＭＳ Ｐゴシック" pitchFamily="-105" charset="-128"/>
              </a:rPr>
              <a:t>more wood </a:t>
            </a:r>
            <a:r>
              <a:rPr lang="en-US" altLang="en-US" sz="2400" dirty="0" smtClean="0">
                <a:ea typeface="ＭＳ Ｐゴシック" pitchFamily="-105" charset="-128"/>
                <a:sym typeface="Wingdings" panose="05000000000000000000" pitchFamily="2" charset="2"/>
              </a:rPr>
              <a:t> </a:t>
            </a:r>
            <a:r>
              <a:rPr lang="en-US" altLang="en-US" sz="2400" dirty="0" smtClean="0">
                <a:ea typeface="ＭＳ Ｐゴシック" pitchFamily="-105" charset="-128"/>
              </a:rPr>
              <a:t>more pools</a:t>
            </a:r>
          </a:p>
          <a:p>
            <a:pPr eaLnBrk="1" hangingPunct="1"/>
            <a:r>
              <a:rPr lang="en-US" altLang="en-US" sz="2400" dirty="0" smtClean="0">
                <a:ea typeface="ＭＳ Ｐゴシック" pitchFamily="-105" charset="-128"/>
              </a:rPr>
              <a:t>For channels surveyed in AK and WA:</a:t>
            </a:r>
          </a:p>
          <a:p>
            <a:pPr lvl="1" eaLnBrk="1" hangingPunct="1"/>
            <a:r>
              <a:rPr lang="en-US" altLang="en-US" sz="2000" dirty="0" smtClean="0">
                <a:ea typeface="ＭＳ Ｐゴシック" pitchFamily="-105" charset="-128"/>
              </a:rPr>
              <a:t>plane-bed morphology occurs only at low LWD loading</a:t>
            </a:r>
          </a:p>
          <a:p>
            <a:pPr eaLnBrk="1" hangingPunct="1"/>
            <a:r>
              <a:rPr lang="en-US" altLang="en-US" sz="2400" dirty="0" smtClean="0">
                <a:ea typeface="ＭＳ Ｐゴシック" pitchFamily="-105" charset="-128"/>
              </a:rPr>
              <a:t>LWD can control the spacing of pools and bars, and thereby channel reach  morphology </a:t>
            </a:r>
          </a:p>
          <a:p>
            <a:pPr lvl="1" eaLnBrk="1" hangingPunct="1"/>
            <a:endParaRPr lang="en-US" altLang="en-US" sz="2000" dirty="0" smtClean="0">
              <a:ea typeface="ＭＳ Ｐゴシック" pitchFamily="-105" charset="-128"/>
            </a:endParaRPr>
          </a:p>
        </p:txBody>
      </p:sp>
      <p:sp>
        <p:nvSpPr>
          <p:cNvPr id="32772" name="Text Box 318"/>
          <p:cNvSpPr txBox="1">
            <a:spLocks noChangeArrowheads="1"/>
          </p:cNvSpPr>
          <p:nvPr/>
        </p:nvSpPr>
        <p:spPr bwMode="auto">
          <a:xfrm>
            <a:off x="4632325" y="5851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endParaRPr lang="en-US" altLang="en-US">
              <a:latin typeface="Times" panose="02020603050405020304" pitchFamily="18" charset="0"/>
            </a:endParaRPr>
          </a:p>
        </p:txBody>
      </p:sp>
      <p:grpSp>
        <p:nvGrpSpPr>
          <p:cNvPr id="32773" name="Group 8"/>
          <p:cNvGrpSpPr>
            <a:grpSpLocks/>
          </p:cNvGrpSpPr>
          <p:nvPr/>
        </p:nvGrpSpPr>
        <p:grpSpPr bwMode="auto">
          <a:xfrm>
            <a:off x="4114800" y="1371600"/>
            <a:ext cx="4876800" cy="4978400"/>
            <a:chOff x="3962400" y="1447800"/>
            <a:chExt cx="4876800" cy="4978400"/>
          </a:xfrm>
        </p:grpSpPr>
        <p:sp>
          <p:nvSpPr>
            <p:cNvPr id="32774" name="Rectangle 954"/>
            <p:cNvSpPr>
              <a:spLocks noChangeArrowheads="1"/>
            </p:cNvSpPr>
            <p:nvPr/>
          </p:nvSpPr>
          <p:spPr bwMode="auto">
            <a:xfrm>
              <a:off x="3962400" y="1447800"/>
              <a:ext cx="4876800" cy="4419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32775" name="Picture 955" descr="spacing v. LWD/m.eps                                           00000010Macintosh HD                   ABA78158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1752600"/>
              <a:ext cx="4660900" cy="467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7" descr="MeanderJam.jpg                                                 00000002ZIP-100                        B5C96D6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962400" cy="2625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199" y="304800"/>
            <a:ext cx="3800475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u="sng" dirty="0" smtClean="0">
                <a:solidFill>
                  <a:srgbClr val="000000"/>
                </a:solidFill>
                <a:ea typeface="ＭＳ Ｐゴシック" pitchFamily="-105" charset="-128"/>
              </a:rPr>
              <a:t>LWD at reach scale</a:t>
            </a:r>
            <a:endParaRPr lang="en-US" altLang="en-US" sz="3200" u="sng" dirty="0" smtClean="0">
              <a:solidFill>
                <a:srgbClr val="000000"/>
              </a:solidFill>
              <a:ea typeface="ＭＳ Ｐゴシック" pitchFamily="-105" charset="-128"/>
            </a:endParaRPr>
          </a:p>
        </p:txBody>
      </p:sp>
      <p:pic>
        <p:nvPicPr>
          <p:cNvPr id="35843" name="Picture 4" descr="QueetsBasin.jpg                                                00000002ZIP-100                        B5C96D6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95400"/>
            <a:ext cx="42672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 descr="bankfullbenchjam.jpg                                           00000002ZIP-100                        B5C96D6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97350"/>
            <a:ext cx="381000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Line 14"/>
          <p:cNvSpPr>
            <a:spLocks noChangeShapeType="1"/>
          </p:cNvSpPr>
          <p:nvPr/>
        </p:nvSpPr>
        <p:spPr bwMode="auto">
          <a:xfrm flipV="1">
            <a:off x="3209924" y="2971800"/>
            <a:ext cx="447675" cy="1295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5845" name="Picture 6" descr="LogSteps.jpg                                                   00000002ZIP-100                        B5C96D64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381000"/>
            <a:ext cx="24003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8" descr="&#10;ValleyJam.jpg                                                  00000002ZIP-100                        B5C96D64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57200"/>
            <a:ext cx="2370137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8" name="Rectangle 9"/>
          <p:cNvSpPr>
            <a:spLocks noChangeArrowheads="1"/>
          </p:cNvSpPr>
          <p:nvPr/>
        </p:nvSpPr>
        <p:spPr bwMode="auto">
          <a:xfrm>
            <a:off x="2514600" y="1295400"/>
            <a:ext cx="4038600" cy="2895600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10"/>
          <p:cNvSpPr>
            <a:spLocks noChangeArrowheads="1"/>
          </p:cNvSpPr>
          <p:nvPr/>
        </p:nvSpPr>
        <p:spPr bwMode="auto">
          <a:xfrm>
            <a:off x="152400" y="457200"/>
            <a:ext cx="2362200" cy="3733800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11"/>
          <p:cNvSpPr>
            <a:spLocks noChangeArrowheads="1"/>
          </p:cNvSpPr>
          <p:nvPr/>
        </p:nvSpPr>
        <p:spPr bwMode="auto">
          <a:xfrm>
            <a:off x="609600" y="4227512"/>
            <a:ext cx="3881436" cy="2589213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5851" name="Rectangle 12"/>
          <p:cNvSpPr>
            <a:spLocks noChangeArrowheads="1"/>
          </p:cNvSpPr>
          <p:nvPr/>
        </p:nvSpPr>
        <p:spPr bwMode="auto">
          <a:xfrm>
            <a:off x="4572000" y="4191000"/>
            <a:ext cx="3810000" cy="2665413"/>
          </a:xfrm>
          <a:prstGeom prst="rect">
            <a:avLst/>
          </a:prstGeom>
          <a:noFill/>
          <a:ln w="508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5852" name="Rectangle 13"/>
          <p:cNvSpPr>
            <a:spLocks noChangeArrowheads="1"/>
          </p:cNvSpPr>
          <p:nvPr/>
        </p:nvSpPr>
        <p:spPr bwMode="auto">
          <a:xfrm>
            <a:off x="6553200" y="381000"/>
            <a:ext cx="2438400" cy="381000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5854" name="Line 15"/>
          <p:cNvSpPr>
            <a:spLocks noChangeShapeType="1"/>
          </p:cNvSpPr>
          <p:nvPr/>
        </p:nvSpPr>
        <p:spPr bwMode="auto">
          <a:xfrm flipH="1" flipV="1">
            <a:off x="5486400" y="2286000"/>
            <a:ext cx="304800" cy="1905000"/>
          </a:xfrm>
          <a:prstGeom prst="line">
            <a:avLst/>
          </a:prstGeom>
          <a:noFill/>
          <a:ln w="5080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5" name="Line 16"/>
          <p:cNvSpPr>
            <a:spLocks noChangeShapeType="1"/>
          </p:cNvSpPr>
          <p:nvPr/>
        </p:nvSpPr>
        <p:spPr bwMode="auto">
          <a:xfrm>
            <a:off x="2524124" y="2281240"/>
            <a:ext cx="2276475" cy="5079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6" name="Line 17"/>
          <p:cNvSpPr>
            <a:spLocks noChangeShapeType="1"/>
          </p:cNvSpPr>
          <p:nvPr/>
        </p:nvSpPr>
        <p:spPr bwMode="auto">
          <a:xfrm flipH="1" flipV="1">
            <a:off x="5638800" y="2590800"/>
            <a:ext cx="914400" cy="7620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7" name="Rectangle 18"/>
          <p:cNvSpPr>
            <a:spLocks noChangeArrowheads="1"/>
          </p:cNvSpPr>
          <p:nvPr/>
        </p:nvSpPr>
        <p:spPr bwMode="auto">
          <a:xfrm>
            <a:off x="4038600" y="1524000"/>
            <a:ext cx="762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sp>
        <p:nvSpPr>
          <p:cNvPr id="35858" name="Text Box 19"/>
          <p:cNvSpPr txBox="1">
            <a:spLocks noChangeArrowheads="1"/>
          </p:cNvSpPr>
          <p:nvPr/>
        </p:nvSpPr>
        <p:spPr bwMode="auto">
          <a:xfrm>
            <a:off x="2664618" y="1371600"/>
            <a:ext cx="2592388" cy="3698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Queets River, Washington</a:t>
            </a:r>
            <a:endParaRPr lang="en-US" altLang="en-US" sz="3200" dirty="0">
              <a:latin typeface="Calibri" panose="020F0502020204030204" pitchFamily="34" charset="0"/>
            </a:endParaRPr>
          </a:p>
        </p:txBody>
      </p:sp>
      <p:sp>
        <p:nvSpPr>
          <p:cNvPr id="35859" name="Text Box 20"/>
          <p:cNvSpPr txBox="1">
            <a:spLocks noChangeArrowheads="1"/>
          </p:cNvSpPr>
          <p:nvPr/>
        </p:nvSpPr>
        <p:spPr bwMode="auto">
          <a:xfrm>
            <a:off x="7458075" y="3597275"/>
            <a:ext cx="1341438" cy="4619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Log steps</a:t>
            </a:r>
          </a:p>
        </p:txBody>
      </p:sp>
      <p:sp>
        <p:nvSpPr>
          <p:cNvPr id="35860" name="Text Box 21"/>
          <p:cNvSpPr txBox="1">
            <a:spLocks noChangeArrowheads="1"/>
          </p:cNvSpPr>
          <p:nvPr/>
        </p:nvSpPr>
        <p:spPr bwMode="auto">
          <a:xfrm>
            <a:off x="6229350" y="4323555"/>
            <a:ext cx="2036762" cy="4619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Bankfull bench</a:t>
            </a:r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35861" name="Text Box 22"/>
          <p:cNvSpPr txBox="1">
            <a:spLocks noChangeArrowheads="1"/>
          </p:cNvSpPr>
          <p:nvPr/>
        </p:nvSpPr>
        <p:spPr bwMode="auto">
          <a:xfrm>
            <a:off x="2505073" y="6171405"/>
            <a:ext cx="1868487" cy="4619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Meander jam</a:t>
            </a:r>
          </a:p>
        </p:txBody>
      </p:sp>
      <p:sp>
        <p:nvSpPr>
          <p:cNvPr id="35862" name="Rectangle 23"/>
          <p:cNvSpPr>
            <a:spLocks noChangeArrowheads="1"/>
          </p:cNvSpPr>
          <p:nvPr/>
        </p:nvSpPr>
        <p:spPr bwMode="auto">
          <a:xfrm>
            <a:off x="314325" y="604837"/>
            <a:ext cx="1457325" cy="4619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Valley jam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5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u="sng" dirty="0" smtClean="0">
                <a:ea typeface="ＭＳ Ｐゴシック" pitchFamily="-105" charset="-128"/>
              </a:rPr>
              <a:t>LWD at valley scale</a:t>
            </a:r>
          </a:p>
        </p:txBody>
      </p:sp>
      <p:sp>
        <p:nvSpPr>
          <p:cNvPr id="33796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1219200"/>
            <a:ext cx="3733800" cy="4343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>
                <a:ea typeface="ＭＳ Ｐゴシック" pitchFamily="-105" charset="-128"/>
              </a:rPr>
              <a:t>Log jams trap large amounts of sediment and can lead to aggradation along entire channel reaches</a:t>
            </a:r>
          </a:p>
        </p:txBody>
      </p:sp>
      <p:pic>
        <p:nvPicPr>
          <p:cNvPr id="33795" name="Picture 4" descr="buffingjam.jpeg                                                00000002Zip 100                        AB89E6C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"/>
            <a:ext cx="4318000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u="sng" dirty="0" smtClean="0">
                <a:ea typeface="ＭＳ Ｐゴシック" pitchFamily="-105" charset="-128"/>
              </a:rPr>
              <a:t>LWD at valley scale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93800"/>
            <a:ext cx="3810000" cy="4267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>
                <a:ea typeface="ＭＳ Ｐゴシック" pitchFamily="-105" charset="-128"/>
              </a:rPr>
              <a:t>Both locally recruited trees and log jams delivered by debris flows can create alluvial valley bottoms in confined mountain streams.</a:t>
            </a: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4572000" y="228600"/>
            <a:ext cx="4267200" cy="6172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endParaRPr lang="en-US" altLang="en-US"/>
          </a:p>
        </p:txBody>
      </p:sp>
      <p:pic>
        <p:nvPicPr>
          <p:cNvPr id="34821" name="Picture 6" descr="JamPatterncolor.eps                                            00000010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393700"/>
            <a:ext cx="3978275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z="3200" u="sng" dirty="0" smtClean="0">
                <a:solidFill>
                  <a:srgbClr val="000000"/>
                </a:solidFill>
                <a:ea typeface="ＭＳ Ｐゴシック" pitchFamily="-105" charset="-128"/>
              </a:rPr>
              <a:t>Watershed Scale</a:t>
            </a:r>
            <a:endParaRPr lang="en-US" altLang="en-US" u="sng" dirty="0" smtClean="0">
              <a:solidFill>
                <a:srgbClr val="000000"/>
              </a:solidFill>
              <a:ea typeface="ＭＳ Ｐゴシック" pitchFamily="-105" charset="-128"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17" y="685800"/>
            <a:ext cx="364878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880" y="685800"/>
            <a:ext cx="364878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60960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Absence of large jams narrows channel and lowers avulsion potential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" y="14288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z="3200" u="sng" dirty="0" smtClean="0">
                <a:solidFill>
                  <a:srgbClr val="000000"/>
                </a:solidFill>
                <a:ea typeface="ＭＳ Ｐゴシック" pitchFamily="-105" charset="-128"/>
              </a:rPr>
              <a:t>LWD across scales</a:t>
            </a:r>
          </a:p>
        </p:txBody>
      </p:sp>
      <p:sp>
        <p:nvSpPr>
          <p:cNvPr id="37892" name="Content Placeholder 32"/>
          <p:cNvSpPr>
            <a:spLocks noGrp="1"/>
          </p:cNvSpPr>
          <p:nvPr>
            <p:ph idx="1"/>
          </p:nvPr>
        </p:nvSpPr>
        <p:spPr>
          <a:xfrm>
            <a:off x="441325" y="833438"/>
            <a:ext cx="5654675" cy="65563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>
                <a:ea typeface="ＭＳ Ｐゴシック" pitchFamily="-105" charset="-128"/>
              </a:rPr>
              <a:t>LWD is important for channel morphology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50105" y="1638300"/>
            <a:ext cx="6228558" cy="4776788"/>
            <a:chOff x="850105" y="1638300"/>
            <a:chExt cx="6228558" cy="4776788"/>
          </a:xfrm>
        </p:grpSpPr>
        <p:graphicFrame>
          <p:nvGraphicFramePr>
            <p:cNvPr id="3789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102715"/>
                </p:ext>
              </p:extLst>
            </p:nvPr>
          </p:nvGraphicFramePr>
          <p:xfrm>
            <a:off x="3281363" y="3462338"/>
            <a:ext cx="2344737" cy="157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33" name="CorelDRAW" r:id="rId3" imgW="2794000" imgH="1879600" progId="">
                    <p:embed/>
                  </p:oleObj>
                </mc:Choice>
                <mc:Fallback>
                  <p:oleObj name="CorelDRAW" r:id="rId3" imgW="2794000" imgH="1879600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1363" y="3462338"/>
                          <a:ext cx="2344737" cy="1571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893" name="Rectangle 4"/>
            <p:cNvSpPr>
              <a:spLocks noChangeArrowheads="1"/>
            </p:cNvSpPr>
            <p:nvPr/>
          </p:nvSpPr>
          <p:spPr bwMode="auto">
            <a:xfrm>
              <a:off x="5097463" y="1943100"/>
              <a:ext cx="1812925" cy="184785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1F1A17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7894" name="Rectangle 5"/>
            <p:cNvSpPr>
              <a:spLocks noChangeArrowheads="1"/>
            </p:cNvSpPr>
            <p:nvPr/>
          </p:nvSpPr>
          <p:spPr bwMode="auto">
            <a:xfrm>
              <a:off x="2209800" y="1762125"/>
              <a:ext cx="4868863" cy="358933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7895" name="Freeform 6"/>
            <p:cNvSpPr>
              <a:spLocks/>
            </p:cNvSpPr>
            <p:nvPr/>
          </p:nvSpPr>
          <p:spPr bwMode="auto">
            <a:xfrm>
              <a:off x="3843338" y="2493963"/>
              <a:ext cx="1938337" cy="1882775"/>
            </a:xfrm>
            <a:custGeom>
              <a:avLst/>
              <a:gdLst>
                <a:gd name="T0" fmla="*/ 2147483647 w 1221"/>
                <a:gd name="T1" fmla="*/ 0 h 1186"/>
                <a:gd name="T2" fmla="*/ 2147483647 w 1221"/>
                <a:gd name="T3" fmla="*/ 0 h 1186"/>
                <a:gd name="T4" fmla="*/ 2147483647 w 1221"/>
                <a:gd name="T5" fmla="*/ 0 h 1186"/>
                <a:gd name="T6" fmla="*/ 2147483647 w 1221"/>
                <a:gd name="T7" fmla="*/ 0 h 1186"/>
                <a:gd name="T8" fmla="*/ 2147483647 w 1221"/>
                <a:gd name="T9" fmla="*/ 2147483647 h 1186"/>
                <a:gd name="T10" fmla="*/ 2147483647 w 1221"/>
                <a:gd name="T11" fmla="*/ 2147483647 h 1186"/>
                <a:gd name="T12" fmla="*/ 2147483647 w 1221"/>
                <a:gd name="T13" fmla="*/ 2147483647 h 1186"/>
                <a:gd name="T14" fmla="*/ 2147483647 w 1221"/>
                <a:gd name="T15" fmla="*/ 2147483647 h 1186"/>
                <a:gd name="T16" fmla="*/ 2147483647 w 1221"/>
                <a:gd name="T17" fmla="*/ 2147483647 h 1186"/>
                <a:gd name="T18" fmla="*/ 2147483647 w 1221"/>
                <a:gd name="T19" fmla="*/ 2147483647 h 1186"/>
                <a:gd name="T20" fmla="*/ 2147483647 w 1221"/>
                <a:gd name="T21" fmla="*/ 2147483647 h 1186"/>
                <a:gd name="T22" fmla="*/ 2147483647 w 1221"/>
                <a:gd name="T23" fmla="*/ 2147483647 h 1186"/>
                <a:gd name="T24" fmla="*/ 2147483647 w 1221"/>
                <a:gd name="T25" fmla="*/ 2147483647 h 1186"/>
                <a:gd name="T26" fmla="*/ 2147483647 w 1221"/>
                <a:gd name="T27" fmla="*/ 2147483647 h 1186"/>
                <a:gd name="T28" fmla="*/ 2147483647 w 1221"/>
                <a:gd name="T29" fmla="*/ 2147483647 h 1186"/>
                <a:gd name="T30" fmla="*/ 2147483647 w 1221"/>
                <a:gd name="T31" fmla="*/ 2147483647 h 1186"/>
                <a:gd name="T32" fmla="*/ 2147483647 w 1221"/>
                <a:gd name="T33" fmla="*/ 2147483647 h 1186"/>
                <a:gd name="T34" fmla="*/ 2147483647 w 1221"/>
                <a:gd name="T35" fmla="*/ 2147483647 h 1186"/>
                <a:gd name="T36" fmla="*/ 2147483647 w 1221"/>
                <a:gd name="T37" fmla="*/ 2147483647 h 1186"/>
                <a:gd name="T38" fmla="*/ 2147483647 w 1221"/>
                <a:gd name="T39" fmla="*/ 2147483647 h 1186"/>
                <a:gd name="T40" fmla="*/ 2147483647 w 1221"/>
                <a:gd name="T41" fmla="*/ 2147483647 h 1186"/>
                <a:gd name="T42" fmla="*/ 2147483647 w 1221"/>
                <a:gd name="T43" fmla="*/ 2147483647 h 1186"/>
                <a:gd name="T44" fmla="*/ 2147483647 w 1221"/>
                <a:gd name="T45" fmla="*/ 2147483647 h 1186"/>
                <a:gd name="T46" fmla="*/ 2147483647 w 1221"/>
                <a:gd name="T47" fmla="*/ 2147483647 h 1186"/>
                <a:gd name="T48" fmla="*/ 2147483647 w 1221"/>
                <a:gd name="T49" fmla="*/ 2147483647 h 1186"/>
                <a:gd name="T50" fmla="*/ 2147483647 w 1221"/>
                <a:gd name="T51" fmla="*/ 2147483647 h 1186"/>
                <a:gd name="T52" fmla="*/ 0 w 1221"/>
                <a:gd name="T53" fmla="*/ 2147483647 h 1186"/>
                <a:gd name="T54" fmla="*/ 0 w 1221"/>
                <a:gd name="T55" fmla="*/ 2147483647 h 1186"/>
                <a:gd name="T56" fmla="*/ 0 w 1221"/>
                <a:gd name="T57" fmla="*/ 2147483647 h 1186"/>
                <a:gd name="T58" fmla="*/ 0 w 1221"/>
                <a:gd name="T59" fmla="*/ 2147483647 h 1186"/>
                <a:gd name="T60" fmla="*/ 2147483647 w 1221"/>
                <a:gd name="T61" fmla="*/ 2147483647 h 1186"/>
                <a:gd name="T62" fmla="*/ 2147483647 w 1221"/>
                <a:gd name="T63" fmla="*/ 2147483647 h 1186"/>
                <a:gd name="T64" fmla="*/ 2147483647 w 1221"/>
                <a:gd name="T65" fmla="*/ 2147483647 h 1186"/>
                <a:gd name="T66" fmla="*/ 2147483647 w 1221"/>
                <a:gd name="T67" fmla="*/ 2147483647 h 1186"/>
                <a:gd name="T68" fmla="*/ 2147483647 w 1221"/>
                <a:gd name="T69" fmla="*/ 0 h 1186"/>
                <a:gd name="T70" fmla="*/ 2147483647 w 1221"/>
                <a:gd name="T71" fmla="*/ 0 h 1186"/>
                <a:gd name="T72" fmla="*/ 2147483647 w 1221"/>
                <a:gd name="T73" fmla="*/ 0 h 11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21"/>
                <a:gd name="T112" fmla="*/ 0 h 1186"/>
                <a:gd name="T113" fmla="*/ 1221 w 1221"/>
                <a:gd name="T114" fmla="*/ 1186 h 118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21" h="1186">
                  <a:moveTo>
                    <a:pt x="15" y="0"/>
                  </a:moveTo>
                  <a:lnTo>
                    <a:pt x="1206" y="0"/>
                  </a:lnTo>
                  <a:lnTo>
                    <a:pt x="1208" y="0"/>
                  </a:lnTo>
                  <a:lnTo>
                    <a:pt x="1211" y="0"/>
                  </a:lnTo>
                  <a:lnTo>
                    <a:pt x="1214" y="2"/>
                  </a:lnTo>
                  <a:lnTo>
                    <a:pt x="1216" y="6"/>
                  </a:lnTo>
                  <a:lnTo>
                    <a:pt x="1218" y="8"/>
                  </a:lnTo>
                  <a:lnTo>
                    <a:pt x="1220" y="11"/>
                  </a:lnTo>
                  <a:lnTo>
                    <a:pt x="1220" y="15"/>
                  </a:lnTo>
                  <a:lnTo>
                    <a:pt x="1221" y="19"/>
                  </a:lnTo>
                  <a:lnTo>
                    <a:pt x="1221" y="1165"/>
                  </a:lnTo>
                  <a:lnTo>
                    <a:pt x="1220" y="1169"/>
                  </a:lnTo>
                  <a:lnTo>
                    <a:pt x="1220" y="1172"/>
                  </a:lnTo>
                  <a:lnTo>
                    <a:pt x="1218" y="1176"/>
                  </a:lnTo>
                  <a:lnTo>
                    <a:pt x="1216" y="1178"/>
                  </a:lnTo>
                  <a:lnTo>
                    <a:pt x="1214" y="1182"/>
                  </a:lnTo>
                  <a:lnTo>
                    <a:pt x="1211" y="1184"/>
                  </a:lnTo>
                  <a:lnTo>
                    <a:pt x="1208" y="1184"/>
                  </a:lnTo>
                  <a:lnTo>
                    <a:pt x="1206" y="1186"/>
                  </a:lnTo>
                  <a:lnTo>
                    <a:pt x="15" y="1186"/>
                  </a:lnTo>
                  <a:lnTo>
                    <a:pt x="12" y="1184"/>
                  </a:lnTo>
                  <a:lnTo>
                    <a:pt x="10" y="1184"/>
                  </a:lnTo>
                  <a:lnTo>
                    <a:pt x="7" y="1182"/>
                  </a:lnTo>
                  <a:lnTo>
                    <a:pt x="5" y="1178"/>
                  </a:lnTo>
                  <a:lnTo>
                    <a:pt x="3" y="1176"/>
                  </a:lnTo>
                  <a:lnTo>
                    <a:pt x="2" y="1172"/>
                  </a:lnTo>
                  <a:lnTo>
                    <a:pt x="0" y="1169"/>
                  </a:lnTo>
                  <a:lnTo>
                    <a:pt x="0" y="1165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99CC00"/>
            </a:solidFill>
            <a:ln w="3175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7896" name="Rectangle 7"/>
            <p:cNvSpPr>
              <a:spLocks noChangeArrowheads="1"/>
            </p:cNvSpPr>
            <p:nvPr/>
          </p:nvSpPr>
          <p:spPr bwMode="auto">
            <a:xfrm>
              <a:off x="2589213" y="2968625"/>
              <a:ext cx="1792287" cy="189865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FFFF1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7897" name="Line 8"/>
            <p:cNvSpPr>
              <a:spLocks noChangeShapeType="1"/>
            </p:cNvSpPr>
            <p:nvPr/>
          </p:nvSpPr>
          <p:spPr bwMode="auto">
            <a:xfrm>
              <a:off x="2209800" y="2600325"/>
              <a:ext cx="139700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98" name="Line 9"/>
            <p:cNvSpPr>
              <a:spLocks noChangeShapeType="1"/>
            </p:cNvSpPr>
            <p:nvPr/>
          </p:nvSpPr>
          <p:spPr bwMode="auto">
            <a:xfrm>
              <a:off x="2209800" y="3514725"/>
              <a:ext cx="157163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99" name="Line 10"/>
            <p:cNvSpPr>
              <a:spLocks noChangeShapeType="1"/>
            </p:cNvSpPr>
            <p:nvPr/>
          </p:nvSpPr>
          <p:spPr bwMode="auto">
            <a:xfrm>
              <a:off x="2209800" y="4410075"/>
              <a:ext cx="158750" cy="15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0" name="Line 11"/>
            <p:cNvSpPr>
              <a:spLocks noChangeShapeType="1"/>
            </p:cNvSpPr>
            <p:nvPr/>
          </p:nvSpPr>
          <p:spPr bwMode="auto">
            <a:xfrm flipV="1">
              <a:off x="3014663" y="5226050"/>
              <a:ext cx="1587" cy="12223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1" name="Line 12"/>
            <p:cNvSpPr>
              <a:spLocks noChangeShapeType="1"/>
            </p:cNvSpPr>
            <p:nvPr/>
          </p:nvSpPr>
          <p:spPr bwMode="auto">
            <a:xfrm flipV="1">
              <a:off x="3829050" y="5226050"/>
              <a:ext cx="1588" cy="1127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2" name="Line 13"/>
            <p:cNvSpPr>
              <a:spLocks noChangeShapeType="1"/>
            </p:cNvSpPr>
            <p:nvPr/>
          </p:nvSpPr>
          <p:spPr bwMode="auto">
            <a:xfrm flipV="1">
              <a:off x="5454650" y="5216525"/>
              <a:ext cx="1588" cy="13176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3" name="Line 14"/>
            <p:cNvSpPr>
              <a:spLocks noChangeShapeType="1"/>
            </p:cNvSpPr>
            <p:nvPr/>
          </p:nvSpPr>
          <p:spPr bwMode="auto">
            <a:xfrm flipV="1">
              <a:off x="6267450" y="5216525"/>
              <a:ext cx="1588" cy="12223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4" name="Line 15"/>
            <p:cNvSpPr>
              <a:spLocks noChangeShapeType="1"/>
            </p:cNvSpPr>
            <p:nvPr/>
          </p:nvSpPr>
          <p:spPr bwMode="auto">
            <a:xfrm flipV="1">
              <a:off x="4641850" y="5216525"/>
              <a:ext cx="1588" cy="13176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5" name="Rectangle 16"/>
            <p:cNvSpPr>
              <a:spLocks noChangeArrowheads="1"/>
            </p:cNvSpPr>
            <p:nvPr/>
          </p:nvSpPr>
          <p:spPr bwMode="auto">
            <a:xfrm>
              <a:off x="6804025" y="2644775"/>
              <a:ext cx="571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endParaRPr lang="en-US" altLang="en-US">
                <a:latin typeface="Times" panose="02020603050405020304" pitchFamily="18" charset="0"/>
              </a:endParaRPr>
            </a:p>
          </p:txBody>
        </p:sp>
        <p:sp>
          <p:nvSpPr>
            <p:cNvPr id="37906" name="Rectangle 17"/>
            <p:cNvSpPr>
              <a:spLocks noChangeArrowheads="1"/>
            </p:cNvSpPr>
            <p:nvPr/>
          </p:nvSpPr>
          <p:spPr bwMode="auto">
            <a:xfrm>
              <a:off x="6107113" y="2900363"/>
              <a:ext cx="571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endParaRPr lang="en-US" altLang="en-US">
                <a:latin typeface="Times" panose="02020603050405020304" pitchFamily="18" charset="0"/>
              </a:endParaRPr>
            </a:p>
          </p:txBody>
        </p:sp>
        <p:sp>
          <p:nvSpPr>
            <p:cNvPr id="37907" name="Rectangle 18"/>
            <p:cNvSpPr>
              <a:spLocks noChangeArrowheads="1"/>
            </p:cNvSpPr>
            <p:nvPr/>
          </p:nvSpPr>
          <p:spPr bwMode="auto">
            <a:xfrm>
              <a:off x="5926138" y="1976438"/>
              <a:ext cx="77787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 sz="2200" b="1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endParaRPr lang="en-US" altLang="en-US">
                <a:latin typeface="Times" panose="02020603050405020304" pitchFamily="18" charset="0"/>
              </a:endParaRPr>
            </a:p>
          </p:txBody>
        </p:sp>
        <p:sp>
          <p:nvSpPr>
            <p:cNvPr id="37908" name="Text Box 20"/>
            <p:cNvSpPr txBox="1">
              <a:spLocks noChangeArrowheads="1"/>
            </p:cNvSpPr>
            <p:nvPr/>
          </p:nvSpPr>
          <p:spPr bwMode="auto">
            <a:xfrm>
              <a:off x="3048000" y="5953125"/>
              <a:ext cx="28416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Calibri" panose="020F0502020204030204" pitchFamily="34" charset="0"/>
                </a:rPr>
                <a:t>Spatial scale (meters)</a:t>
              </a:r>
            </a:p>
          </p:txBody>
        </p:sp>
        <p:sp>
          <p:nvSpPr>
            <p:cNvPr id="37909" name="Text Box 21"/>
            <p:cNvSpPr txBox="1">
              <a:spLocks noChangeArrowheads="1"/>
            </p:cNvSpPr>
            <p:nvPr/>
          </p:nvSpPr>
          <p:spPr bwMode="auto">
            <a:xfrm>
              <a:off x="2887663" y="5372100"/>
              <a:ext cx="341312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37910" name="Text Box 22"/>
            <p:cNvSpPr txBox="1">
              <a:spLocks noChangeArrowheads="1"/>
            </p:cNvSpPr>
            <p:nvPr/>
          </p:nvSpPr>
          <p:spPr bwMode="auto">
            <a:xfrm>
              <a:off x="1703388" y="3314700"/>
              <a:ext cx="51117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  <p:sp>
          <p:nvSpPr>
            <p:cNvPr id="37911" name="Rectangle 23"/>
            <p:cNvSpPr>
              <a:spLocks noChangeArrowheads="1"/>
            </p:cNvSpPr>
            <p:nvPr/>
          </p:nvSpPr>
          <p:spPr bwMode="auto">
            <a:xfrm>
              <a:off x="4259263" y="5372100"/>
              <a:ext cx="652462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Calibri" panose="020F0502020204030204" pitchFamily="34" charset="0"/>
                </a:rPr>
                <a:t>100</a:t>
              </a:r>
            </a:p>
          </p:txBody>
        </p:sp>
        <p:sp>
          <p:nvSpPr>
            <p:cNvPr id="37912" name="Rectangle 24"/>
            <p:cNvSpPr>
              <a:spLocks noChangeArrowheads="1"/>
            </p:cNvSpPr>
            <p:nvPr/>
          </p:nvSpPr>
          <p:spPr bwMode="auto">
            <a:xfrm>
              <a:off x="5783263" y="5387975"/>
              <a:ext cx="10414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Calibri" panose="020F0502020204030204" pitchFamily="34" charset="0"/>
                </a:rPr>
                <a:t>10,000</a:t>
              </a:r>
            </a:p>
          </p:txBody>
        </p:sp>
        <p:sp>
          <p:nvSpPr>
            <p:cNvPr id="37913" name="Rectangle 25"/>
            <p:cNvSpPr>
              <a:spLocks noChangeArrowheads="1"/>
            </p:cNvSpPr>
            <p:nvPr/>
          </p:nvSpPr>
          <p:spPr bwMode="auto">
            <a:xfrm>
              <a:off x="1905000" y="4152900"/>
              <a:ext cx="34131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37914" name="Rectangle 26"/>
            <p:cNvSpPr>
              <a:spLocks noChangeArrowheads="1"/>
            </p:cNvSpPr>
            <p:nvPr/>
          </p:nvSpPr>
          <p:spPr bwMode="auto">
            <a:xfrm>
              <a:off x="1517650" y="2400300"/>
              <a:ext cx="65246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Calibri" panose="020F0502020204030204" pitchFamily="34" charset="0"/>
                </a:rPr>
                <a:t>100</a:t>
              </a:r>
            </a:p>
          </p:txBody>
        </p:sp>
        <p:sp>
          <p:nvSpPr>
            <p:cNvPr id="37915" name="Rectangle 27"/>
            <p:cNvSpPr>
              <a:spLocks noChangeArrowheads="1"/>
            </p:cNvSpPr>
            <p:nvPr/>
          </p:nvSpPr>
          <p:spPr bwMode="auto">
            <a:xfrm>
              <a:off x="1331913" y="1638300"/>
              <a:ext cx="808037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Calibri" panose="020F0502020204030204" pitchFamily="34" charset="0"/>
                </a:rPr>
                <a:t>1000</a:t>
              </a:r>
            </a:p>
          </p:txBody>
        </p:sp>
        <p:sp>
          <p:nvSpPr>
            <p:cNvPr id="106524" name="Text Box 28"/>
            <p:cNvSpPr txBox="1">
              <a:spLocks noChangeArrowheads="1"/>
            </p:cNvSpPr>
            <p:nvPr/>
          </p:nvSpPr>
          <p:spPr bwMode="auto">
            <a:xfrm>
              <a:off x="2819400" y="3057525"/>
              <a:ext cx="1355725" cy="1938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pPr algn="ctr"/>
              <a:r>
                <a:rPr lang="en-US" altLang="en-US" sz="1800" u="sng" dirty="0">
                  <a:solidFill>
                    <a:srgbClr val="9900FF"/>
                  </a:solidFill>
                  <a:latin typeface="Calibri" panose="020F0502020204030204" pitchFamily="34" charset="0"/>
                </a:rPr>
                <a:t>In-Channel</a:t>
              </a:r>
              <a:endParaRPr lang="en-US" altLang="en-US" sz="1800" u="sng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endParaRPr>
            </a:p>
            <a:p>
              <a:pPr algn="ctr"/>
              <a:r>
                <a:rPr lang="en-US" altLang="en-US" sz="1800" dirty="0">
                  <a:solidFill>
                    <a:srgbClr val="9900FF"/>
                  </a:solidFill>
                  <a:latin typeface="Calibri" panose="020F0502020204030204" pitchFamily="34" charset="0"/>
                </a:rPr>
                <a:t>Pools</a:t>
              </a:r>
            </a:p>
            <a:p>
              <a:pPr algn="ctr"/>
              <a:r>
                <a:rPr lang="en-US" altLang="en-US" sz="1800" dirty="0">
                  <a:solidFill>
                    <a:srgbClr val="9900FF"/>
                  </a:solidFill>
                  <a:latin typeface="Calibri" panose="020F0502020204030204" pitchFamily="34" charset="0"/>
                </a:rPr>
                <a:t>Cover</a:t>
              </a:r>
            </a:p>
            <a:p>
              <a:pPr algn="ctr"/>
              <a:r>
                <a:rPr lang="en-US" altLang="en-US" sz="1800" dirty="0">
                  <a:solidFill>
                    <a:srgbClr val="9900FF"/>
                  </a:solidFill>
                  <a:latin typeface="Calibri" panose="020F0502020204030204" pitchFamily="34" charset="0"/>
                </a:rPr>
                <a:t>Bank</a:t>
              </a:r>
            </a:p>
            <a:p>
              <a:pPr algn="ctr"/>
              <a:r>
                <a:rPr lang="en-US" altLang="en-US" sz="1800" dirty="0">
                  <a:solidFill>
                    <a:srgbClr val="9900FF"/>
                  </a:solidFill>
                  <a:latin typeface="Calibri" panose="020F0502020204030204" pitchFamily="34" charset="0"/>
                </a:rPr>
                <a:t>Complexity</a:t>
              </a:r>
              <a:endParaRPr lang="en-US" altLang="en-US" dirty="0">
                <a:latin typeface="Calibri" panose="020F0502020204030204" pitchFamily="34" charset="0"/>
              </a:endParaRPr>
            </a:p>
            <a:p>
              <a:pPr algn="ctr"/>
              <a:endParaRPr lang="en-US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37917" name="Rectangle 29"/>
            <p:cNvSpPr>
              <a:spLocks noChangeArrowheads="1"/>
            </p:cNvSpPr>
            <p:nvPr/>
          </p:nvSpPr>
          <p:spPr bwMode="auto">
            <a:xfrm>
              <a:off x="4338638" y="2600325"/>
              <a:ext cx="1082675" cy="147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pPr algn="ctr"/>
              <a:r>
                <a:rPr lang="en-US" altLang="en-US" sz="1800" u="sng" dirty="0">
                  <a:solidFill>
                    <a:schemeClr val="bg1"/>
                  </a:solidFill>
                  <a:latin typeface="Calibri" panose="020F0502020204030204" pitchFamily="34" charset="0"/>
                </a:rPr>
                <a:t>Reach</a:t>
              </a:r>
              <a:endParaRPr lang="en-US" altLang="en-US" sz="18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en-US" altLang="en-US" sz="1800" dirty="0">
                  <a:solidFill>
                    <a:schemeClr val="bg1"/>
                  </a:solidFill>
                  <a:latin typeface="Calibri" panose="020F0502020204030204" pitchFamily="34" charset="0"/>
                </a:rPr>
                <a:t>Channel</a:t>
              </a:r>
            </a:p>
            <a:p>
              <a:pPr algn="ctr"/>
              <a:r>
                <a:rPr lang="en-US" altLang="en-US" sz="1800" dirty="0">
                  <a:solidFill>
                    <a:schemeClr val="bg1"/>
                  </a:solidFill>
                  <a:latin typeface="Calibri" panose="020F0502020204030204" pitchFamily="34" charset="0"/>
                </a:rPr>
                <a:t>Switching</a:t>
              </a:r>
            </a:p>
            <a:p>
              <a:pPr algn="ctr"/>
              <a:r>
                <a:rPr lang="en-US" altLang="en-US" sz="1800" dirty="0">
                  <a:solidFill>
                    <a:schemeClr val="bg1"/>
                  </a:solidFill>
                  <a:latin typeface="Calibri" panose="020F0502020204030204" pitchFamily="34" charset="0"/>
                </a:rPr>
                <a:t>Islands</a:t>
              </a:r>
            </a:p>
            <a:p>
              <a:pPr algn="ctr"/>
              <a:r>
                <a:rPr lang="en-US" altLang="en-US" sz="1800" dirty="0">
                  <a:solidFill>
                    <a:schemeClr val="bg1"/>
                  </a:solidFill>
                  <a:latin typeface="Calibri" panose="020F0502020204030204" pitchFamily="34" charset="0"/>
                </a:rPr>
                <a:t>Sloughs</a:t>
              </a:r>
            </a:p>
          </p:txBody>
        </p:sp>
        <p:sp>
          <p:nvSpPr>
            <p:cNvPr id="37918" name="Rectangle 30"/>
            <p:cNvSpPr>
              <a:spLocks noChangeArrowheads="1"/>
            </p:cNvSpPr>
            <p:nvPr/>
          </p:nvSpPr>
          <p:spPr bwMode="auto">
            <a:xfrm>
              <a:off x="5257800" y="1990725"/>
              <a:ext cx="166687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 sz="1800" u="sng">
                  <a:solidFill>
                    <a:srgbClr val="FFFF00"/>
                  </a:solidFill>
                  <a:latin typeface="Calibri" panose="020F0502020204030204" pitchFamily="34" charset="0"/>
                </a:rPr>
                <a:t>Valley Bottom</a:t>
              </a:r>
              <a:endParaRPr lang="en-US" altLang="en-US" sz="1800">
                <a:solidFill>
                  <a:srgbClr val="9900FF"/>
                </a:solidFill>
                <a:latin typeface="Calibri" panose="020F0502020204030204" pitchFamily="34" charset="0"/>
              </a:endParaRPr>
            </a:p>
            <a:p>
              <a:endParaRPr lang="en-US" altLang="en-US" sz="1800">
                <a:solidFill>
                  <a:srgbClr val="9900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919" name="Text Box 31"/>
            <p:cNvSpPr txBox="1">
              <a:spLocks noChangeArrowheads="1"/>
            </p:cNvSpPr>
            <p:nvPr/>
          </p:nvSpPr>
          <p:spPr bwMode="auto">
            <a:xfrm>
              <a:off x="5745163" y="2371725"/>
              <a:ext cx="1076325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FFFF00"/>
                  </a:solidFill>
                  <a:latin typeface="Calibri" panose="020F0502020204030204" pitchFamily="34" charset="0"/>
                </a:rPr>
                <a:t>Water,</a:t>
              </a:r>
            </a:p>
            <a:p>
              <a:pPr algn="ctr"/>
              <a:r>
                <a:rPr lang="en-US" altLang="en-US" sz="1800">
                  <a:solidFill>
                    <a:srgbClr val="FFFF00"/>
                  </a:solidFill>
                  <a:latin typeface="Calibri" panose="020F0502020204030204" pitchFamily="34" charset="0"/>
                </a:rPr>
                <a:t>Sediment </a:t>
              </a:r>
            </a:p>
            <a:p>
              <a:pPr algn="ctr"/>
              <a:r>
                <a:rPr lang="en-US" altLang="en-US" sz="1800">
                  <a:solidFill>
                    <a:srgbClr val="FFFF00"/>
                  </a:solidFill>
                  <a:latin typeface="Calibri" panose="020F0502020204030204" pitchFamily="34" charset="0"/>
                </a:rPr>
                <a:t>&amp; Wood </a:t>
              </a:r>
            </a:p>
            <a:p>
              <a:pPr algn="ctr"/>
              <a:r>
                <a:rPr lang="en-US" altLang="en-US" sz="1800">
                  <a:solidFill>
                    <a:srgbClr val="FFFF00"/>
                  </a:solidFill>
                  <a:latin typeface="Calibri" panose="020F0502020204030204" pitchFamily="34" charset="0"/>
                </a:rPr>
                <a:t>Routing</a:t>
              </a:r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37920" name="Text Box 32"/>
            <p:cNvSpPr txBox="1">
              <a:spLocks noChangeArrowheads="1"/>
            </p:cNvSpPr>
            <p:nvPr/>
          </p:nvSpPr>
          <p:spPr bwMode="auto">
            <a:xfrm rot="16200000">
              <a:off x="663574" y="3072607"/>
              <a:ext cx="8350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Calibri" panose="020F0502020204030204" pitchFamily="34" charset="0"/>
                </a:rPr>
                <a:t>Years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3"/>
          <p:cNvSpPr>
            <a:spLocks noGrp="1"/>
          </p:cNvSpPr>
          <p:nvPr>
            <p:ph type="title"/>
          </p:nvPr>
        </p:nvSpPr>
        <p:spPr>
          <a:xfrm>
            <a:off x="152400" y="14287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u="sng" dirty="0" smtClean="0">
                <a:ea typeface="ＭＳ Ｐゴシック" pitchFamily="-105" charset="-128"/>
              </a:rPr>
              <a:t>LWD size</a:t>
            </a:r>
          </a:p>
        </p:txBody>
      </p:sp>
      <p:sp>
        <p:nvSpPr>
          <p:cNvPr id="38915" name="Content Placeholder 4"/>
          <p:cNvSpPr>
            <a:spLocks noGrp="1"/>
          </p:cNvSpPr>
          <p:nvPr>
            <p:ph idx="1"/>
          </p:nvPr>
        </p:nvSpPr>
        <p:spPr>
          <a:xfrm>
            <a:off x="514350" y="933450"/>
            <a:ext cx="5791200" cy="2209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itchFamily="-105" charset="-128"/>
              </a:rPr>
              <a:t>L</a:t>
            </a:r>
            <a:r>
              <a:rPr lang="en-US" altLang="en-US" dirty="0" smtClean="0">
                <a:ea typeface="ＭＳ Ｐゴシック" pitchFamily="-105" charset="-128"/>
              </a:rPr>
              <a:t>arger logs typically ‘key members’ of log jams that stabilize the jam and allow other logs to accumulate.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81012" y="2038350"/>
            <a:ext cx="6124575" cy="4391025"/>
            <a:chOff x="3019425" y="0"/>
            <a:chExt cx="6124575" cy="4391025"/>
          </a:xfrm>
        </p:grpSpPr>
        <p:pic>
          <p:nvPicPr>
            <p:cNvPr id="3891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2" t="4839" r="22650" b="20969"/>
            <a:stretch>
              <a:fillRect/>
            </a:stretch>
          </p:blipFill>
          <p:spPr bwMode="auto">
            <a:xfrm>
              <a:off x="3724275" y="171450"/>
              <a:ext cx="5334000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7" name="TextBox 6"/>
            <p:cNvSpPr txBox="1">
              <a:spLocks noChangeArrowheads="1"/>
            </p:cNvSpPr>
            <p:nvPr/>
          </p:nvSpPr>
          <p:spPr bwMode="auto">
            <a:xfrm>
              <a:off x="5126832" y="3990975"/>
              <a:ext cx="278923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 sz="2000" dirty="0">
                  <a:latin typeface="Calibri" panose="020F0502020204030204" pitchFamily="34" charset="0"/>
                </a:rPr>
                <a:t>log length/channel width</a:t>
              </a:r>
            </a:p>
          </p:txBody>
        </p:sp>
        <p:sp>
          <p:nvSpPr>
            <p:cNvPr id="38918" name="TextBox 7"/>
            <p:cNvSpPr txBox="1">
              <a:spLocks noChangeArrowheads="1"/>
            </p:cNvSpPr>
            <p:nvPr/>
          </p:nvSpPr>
          <p:spPr bwMode="auto">
            <a:xfrm rot="-5400000">
              <a:off x="1670843" y="1748632"/>
              <a:ext cx="30972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 sz="2000">
                  <a:latin typeface="Calibri" panose="020F0502020204030204" pitchFamily="34" charset="0"/>
                </a:rPr>
                <a:t>log diameter/channel depth</a:t>
              </a:r>
            </a:p>
          </p:txBody>
        </p:sp>
        <p:sp>
          <p:nvSpPr>
            <p:cNvPr id="38919" name="TextBox 8"/>
            <p:cNvSpPr txBox="1">
              <a:spLocks noChangeArrowheads="1"/>
            </p:cNvSpPr>
            <p:nvPr/>
          </p:nvSpPr>
          <p:spPr bwMode="auto">
            <a:xfrm>
              <a:off x="3419475" y="1695450"/>
              <a:ext cx="3143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 sz="2000"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38920" name="TextBox 9"/>
            <p:cNvSpPr txBox="1">
              <a:spLocks noChangeArrowheads="1"/>
            </p:cNvSpPr>
            <p:nvPr/>
          </p:nvSpPr>
          <p:spPr bwMode="auto">
            <a:xfrm>
              <a:off x="8829675" y="3676650"/>
              <a:ext cx="3143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 sz="2000">
                  <a:latin typeface="Calibri" panose="020F0502020204030204" pitchFamily="34" charset="0"/>
                </a:rPr>
                <a:t>2</a:t>
              </a:r>
            </a:p>
          </p:txBody>
        </p:sp>
        <p:sp>
          <p:nvSpPr>
            <p:cNvPr id="38921" name="TextBox 10"/>
            <p:cNvSpPr txBox="1">
              <a:spLocks noChangeArrowheads="1"/>
            </p:cNvSpPr>
            <p:nvPr/>
          </p:nvSpPr>
          <p:spPr bwMode="auto">
            <a:xfrm>
              <a:off x="6229350" y="3676650"/>
              <a:ext cx="3143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 sz="2000"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38922" name="TextBox 11"/>
            <p:cNvSpPr txBox="1">
              <a:spLocks noChangeArrowheads="1"/>
            </p:cNvSpPr>
            <p:nvPr/>
          </p:nvSpPr>
          <p:spPr bwMode="auto">
            <a:xfrm>
              <a:off x="3419475" y="0"/>
              <a:ext cx="3143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 sz="2000">
                  <a:latin typeface="Calibri" panose="020F0502020204030204" pitchFamily="34" charset="0"/>
                </a:rPr>
                <a:t>2</a:t>
              </a:r>
            </a:p>
          </p:txBody>
        </p:sp>
        <p:sp>
          <p:nvSpPr>
            <p:cNvPr id="38923" name="TextBox 12"/>
            <p:cNvSpPr txBox="1">
              <a:spLocks noChangeArrowheads="1"/>
            </p:cNvSpPr>
            <p:nvPr/>
          </p:nvSpPr>
          <p:spPr bwMode="auto">
            <a:xfrm>
              <a:off x="3419475" y="3448050"/>
              <a:ext cx="3143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 sz="2000">
                  <a:latin typeface="Calibri" panose="020F0502020204030204" pitchFamily="34" charset="0"/>
                </a:rPr>
                <a:t>0</a:t>
              </a:r>
            </a:p>
          </p:txBody>
        </p:sp>
        <p:sp>
          <p:nvSpPr>
            <p:cNvPr id="38924" name="TextBox 13"/>
            <p:cNvSpPr txBox="1">
              <a:spLocks noChangeArrowheads="1"/>
            </p:cNvSpPr>
            <p:nvPr/>
          </p:nvSpPr>
          <p:spPr bwMode="auto">
            <a:xfrm>
              <a:off x="3571875" y="3676650"/>
              <a:ext cx="3143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 sz="2000">
                  <a:latin typeface="Calibri" panose="020F0502020204030204" pitchFamily="34" charset="0"/>
                </a:rPr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86675" y="476250"/>
              <a:ext cx="534988" cy="40005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000">
                  <a:solidFill>
                    <a:srgbClr val="000000"/>
                  </a:solidFill>
                  <a:ea typeface="Calibri" charset="0"/>
                  <a:cs typeface="Calibri" charset="0"/>
                </a:rPr>
                <a:t>key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15075" y="2914650"/>
              <a:ext cx="869950" cy="40005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000">
                  <a:solidFill>
                    <a:srgbClr val="000000"/>
                  </a:solidFill>
                  <a:ea typeface="Calibri" charset="0"/>
                  <a:cs typeface="Calibri" charset="0"/>
                </a:rPr>
                <a:t>racked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24275" y="3219450"/>
              <a:ext cx="741363" cy="400050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000">
                  <a:solidFill>
                    <a:srgbClr val="000000"/>
                  </a:solidFill>
                  <a:ea typeface="Calibri" charset="0"/>
                  <a:cs typeface="Calibri" charset="0"/>
                </a:rPr>
                <a:t>loose</a:t>
              </a:r>
            </a:p>
          </p:txBody>
        </p:sp>
      </p:grpSp>
      <p:pic>
        <p:nvPicPr>
          <p:cNvPr id="38929" name="Picture 6" descr="logstep.jpeg                                                   00000002Zip 100                        AB89E6C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07" y="252413"/>
            <a:ext cx="2247929" cy="26622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5"/>
          <p:cNvSpPr>
            <a:spLocks noGrp="1"/>
          </p:cNvSpPr>
          <p:nvPr>
            <p:ph type="title"/>
          </p:nvPr>
        </p:nvSpPr>
        <p:spPr>
          <a:xfrm>
            <a:off x="152400" y="-762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pitchFamily="-105" charset="-128"/>
              </a:rPr>
              <a:t>River engineering is an old idea</a:t>
            </a:r>
          </a:p>
        </p:txBody>
      </p:sp>
      <p:sp>
        <p:nvSpPr>
          <p:cNvPr id="16386" name="Content Placeholder 6"/>
          <p:cNvSpPr>
            <a:spLocks noGrp="1"/>
          </p:cNvSpPr>
          <p:nvPr>
            <p:ph idx="1"/>
          </p:nvPr>
        </p:nvSpPr>
        <p:spPr>
          <a:xfrm>
            <a:off x="228600" y="762000"/>
            <a:ext cx="9144000" cy="6096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itchFamily="-105" charset="-128"/>
              </a:rPr>
              <a:t>F</a:t>
            </a:r>
            <a:r>
              <a:rPr lang="en-US" altLang="en-US" dirty="0" smtClean="0">
                <a:ea typeface="ＭＳ Ｐゴシック" pitchFamily="-105" charset="-128"/>
              </a:rPr>
              <a:t>lood control, power, </a:t>
            </a:r>
            <a:r>
              <a:rPr lang="en-US" altLang="en-US" dirty="0" err="1" smtClean="0">
                <a:ea typeface="ＭＳ Ｐゴシック" pitchFamily="-105" charset="-128"/>
              </a:rPr>
              <a:t>etc</a:t>
            </a:r>
            <a:r>
              <a:rPr lang="en-US" altLang="en-US" dirty="0" smtClean="0">
                <a:ea typeface="ＭＳ Ｐゴシック" pitchFamily="-105" charset="-128"/>
              </a:rPr>
              <a:t>…</a:t>
            </a:r>
          </a:p>
        </p:txBody>
      </p:sp>
      <p:pic>
        <p:nvPicPr>
          <p:cNvPr id="16388" name="Picture 3" descr="OnRivers21.jpg                                                 00034CC5Macintosh HD                   BC2CE79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33400"/>
            <a:ext cx="2436813" cy="31877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2" descr="OnRivers15.jpg                                                 00034CC5Macintosh HD                   BC2CE79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29000"/>
            <a:ext cx="3152775" cy="3276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0005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35475"/>
            <a:ext cx="426720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0"/>
            <a:ext cx="22098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meanderjam.jpeg                                                000353F0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7391400" cy="48577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Title 3"/>
          <p:cNvSpPr>
            <a:spLocks noGrp="1"/>
          </p:cNvSpPr>
          <p:nvPr>
            <p:ph type="title"/>
          </p:nvPr>
        </p:nvSpPr>
        <p:spPr>
          <a:xfrm>
            <a:off x="228600" y="1143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u="sng" dirty="0" smtClean="0">
                <a:ea typeface="ＭＳ Ｐゴシック" pitchFamily="-105" charset="-128"/>
              </a:rPr>
              <a:t>LWD restoration</a:t>
            </a:r>
          </a:p>
        </p:txBody>
      </p:sp>
      <p:sp>
        <p:nvSpPr>
          <p:cNvPr id="39940" name="Content Placeholder 4"/>
          <p:cNvSpPr>
            <a:spLocks noGrp="1"/>
          </p:cNvSpPr>
          <p:nvPr>
            <p:ph idx="1"/>
          </p:nvPr>
        </p:nvSpPr>
        <p:spPr>
          <a:xfrm>
            <a:off x="381000" y="952500"/>
            <a:ext cx="8991600" cy="2133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>
                <a:ea typeface="ＭＳ Ｐゴシック" pitchFamily="-105" charset="-128"/>
              </a:rPr>
              <a:t>Restoration of natural wood loading would take centuries:</a:t>
            </a:r>
          </a:p>
          <a:p>
            <a:pPr lvl="1" eaLnBrk="1" hangingPunct="1"/>
            <a:r>
              <a:rPr lang="en-US" altLang="en-US" dirty="0" smtClean="0">
                <a:ea typeface="ＭＳ Ｐゴシック" pitchFamily="-105" charset="-128"/>
              </a:rPr>
              <a:t>large key members take a long time to grow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5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itchFamily="-105" charset="-128"/>
              </a:rPr>
              <a:t>so:</a:t>
            </a:r>
          </a:p>
        </p:txBody>
      </p:sp>
      <p:pic>
        <p:nvPicPr>
          <p:cNvPr id="40963" name="Picture 3" descr="C:\My Documents\ELJ_Figures\Cispus\1KeyFooter.tif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" t="2481" r="1624" b="496"/>
          <a:stretch>
            <a:fillRect/>
          </a:stretch>
        </p:blipFill>
        <p:spPr bwMode="auto">
          <a:xfrm>
            <a:off x="152400" y="914400"/>
            <a:ext cx="8763000" cy="574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143000" y="6019800"/>
            <a:ext cx="6357938" cy="584200"/>
          </a:xfrm>
          <a:prstGeom prst="rect">
            <a:avLst/>
          </a:prstGeom>
          <a:solidFill>
            <a:srgbClr val="FFFFFF">
              <a:alpha val="50195"/>
            </a:srgb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r>
              <a:rPr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reintroduction of large woody debris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My Documents\ELJ_NRCSreport\FINAL ELJ REPORT\JPEGS\CowlitzPhoto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4"/>
          <a:stretch>
            <a:fillRect/>
          </a:stretch>
        </p:blipFill>
        <p:spPr bwMode="auto">
          <a:xfrm>
            <a:off x="0" y="180975"/>
            <a:ext cx="9144000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My Documents\ELJFigures\CowFlood96.JPG"/>
          <p:cNvPicPr>
            <a:picLocks noChangeAspect="1" noChangeArrowheads="1"/>
          </p:cNvPicPr>
          <p:nvPr/>
        </p:nvPicPr>
        <p:blipFill>
          <a:blip r:embed="rId2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3820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04800" y="160337"/>
            <a:ext cx="5683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Cowlitz River Engineered Log </a:t>
            </a:r>
            <a:r>
              <a:rPr lang="en-US" alt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Jams (ELJ), </a:t>
            </a: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25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yr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flood event 5 weeks after construction</a:t>
            </a:r>
            <a:endParaRPr lang="en-US" altLang="en-US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My Documents\ELJ_NRCSreport\FINAL ELJ REPORT\JPEGS\CowlitzMapSeries.JPG"/>
          <p:cNvPicPr>
            <a:picLocks noChangeAspect="1" noChangeArrowheads="1"/>
          </p:cNvPicPr>
          <p:nvPr/>
        </p:nvPicPr>
        <p:blipFill>
          <a:blip r:embed="rId2">
            <a:lum bright="-2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91"/>
          <a:stretch>
            <a:fillRect/>
          </a:stretch>
        </p:blipFill>
        <p:spPr bwMode="auto">
          <a:xfrm>
            <a:off x="457200" y="2057400"/>
            <a:ext cx="387826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C:\My Documents\ELJ_NRCSreport\FINAL ELJ REPORT\JPEGS\CowlitzMapSeries.JPG"/>
          <p:cNvPicPr>
            <a:picLocks noChangeAspect="1" noChangeArrowheads="1"/>
          </p:cNvPicPr>
          <p:nvPr/>
        </p:nvPicPr>
        <p:blipFill>
          <a:blip r:embed="rId2">
            <a:lum bright="-26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1"/>
          <a:stretch>
            <a:fillRect/>
          </a:stretch>
        </p:blipFill>
        <p:spPr bwMode="auto">
          <a:xfrm>
            <a:off x="4495800" y="2057400"/>
            <a:ext cx="387826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533400" y="762000"/>
            <a:ext cx="5664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Changes at the Cowlitz Site:  12/95 to 04/97</a:t>
            </a:r>
            <a:endParaRPr lang="en-US" altLang="en-US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152400" y="14287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u="sng" dirty="0" err="1" smtClean="0">
                <a:ea typeface="ＭＳ Ｐゴシック" pitchFamily="-105" charset="-128"/>
              </a:rPr>
              <a:t>Uvas</a:t>
            </a:r>
            <a:r>
              <a:rPr lang="en-US" altLang="en-US" u="sng" dirty="0" smtClean="0">
                <a:ea typeface="ＭＳ Ｐゴシック" pitchFamily="-105" charset="-128"/>
              </a:rPr>
              <a:t> Creek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724400" y="838200"/>
            <a:ext cx="4419600" cy="6019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sz="2400" dirty="0" smtClean="0">
                <a:ea typeface="ＭＳ Ｐゴシック" pitchFamily="-105" charset="-128"/>
              </a:rPr>
              <a:t>Restoration aimed to turn a braided channel into a meandering channel.</a:t>
            </a:r>
          </a:p>
        </p:txBody>
      </p:sp>
      <p:pic>
        <p:nvPicPr>
          <p:cNvPr id="45060" name="Picture 3" descr="C:\charles\dave-montgomery\scans-10-20-05\tools-fluv-geo-kondolf-piegay-fig7.14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641850" cy="31242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3" descr="C:\charles\dave-montgomery\scans-10-20-05\tools-fluv-geo-kondolf-piegay-fig7.14b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960688"/>
            <a:ext cx="5715000" cy="3897312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2" name="TextBox 5"/>
          <p:cNvSpPr txBox="1">
            <a:spLocks noChangeArrowheads="1"/>
          </p:cNvSpPr>
          <p:nvPr/>
        </p:nvSpPr>
        <p:spPr bwMode="auto">
          <a:xfrm>
            <a:off x="0" y="838200"/>
            <a:ext cx="1830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r>
              <a:rPr lang="en-US" altLang="en-US" dirty="0" smtClean="0">
                <a:latin typeface="Calibri" panose="020F0502020204030204" pitchFamily="34" charset="0"/>
              </a:rPr>
              <a:t>January </a:t>
            </a:r>
            <a:r>
              <a:rPr lang="en-US" altLang="en-US" dirty="0">
                <a:latin typeface="Calibri" panose="020F0502020204030204" pitchFamily="34" charset="0"/>
              </a:rPr>
              <a:t>1996</a:t>
            </a:r>
          </a:p>
        </p:txBody>
      </p:sp>
      <p:sp>
        <p:nvSpPr>
          <p:cNvPr id="45063" name="TextBox 6"/>
          <p:cNvSpPr txBox="1">
            <a:spLocks noChangeArrowheads="1"/>
          </p:cNvSpPr>
          <p:nvPr/>
        </p:nvSpPr>
        <p:spPr bwMode="auto">
          <a:xfrm>
            <a:off x="7807325" y="2971800"/>
            <a:ext cx="1336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r>
              <a:rPr lang="en-US" altLang="en-US" dirty="0" smtClean="0">
                <a:latin typeface="Calibri" panose="020F0502020204030204" pitchFamily="34" charset="0"/>
              </a:rPr>
              <a:t>July </a:t>
            </a:r>
            <a:r>
              <a:rPr lang="en-US" altLang="en-US" dirty="0">
                <a:latin typeface="Calibri" panose="020F0502020204030204" pitchFamily="34" charset="0"/>
              </a:rPr>
              <a:t>1997</a:t>
            </a:r>
          </a:p>
        </p:txBody>
      </p:sp>
      <p:sp>
        <p:nvSpPr>
          <p:cNvPr id="45064" name="Rectangle 7"/>
          <p:cNvSpPr>
            <a:spLocks noChangeArrowheads="1"/>
          </p:cNvSpPr>
          <p:nvPr/>
        </p:nvSpPr>
        <p:spPr bwMode="auto">
          <a:xfrm>
            <a:off x="152400" y="4191000"/>
            <a:ext cx="3352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r>
              <a:rPr lang="en-US" altLang="en-US" dirty="0" smtClean="0">
                <a:latin typeface="Calibri" panose="020F0502020204030204" pitchFamily="34" charset="0"/>
              </a:rPr>
              <a:t>BUT: </a:t>
            </a:r>
            <a:r>
              <a:rPr lang="en-US" altLang="en-US" dirty="0" err="1" smtClean="0">
                <a:latin typeface="Calibri" panose="020F0502020204030204" pitchFamily="34" charset="0"/>
              </a:rPr>
              <a:t>Uvas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</a:rPr>
              <a:t>C</a:t>
            </a:r>
            <a:r>
              <a:rPr lang="en-US" altLang="en-US" dirty="0" smtClean="0">
                <a:latin typeface="Calibri" panose="020F0502020204030204" pitchFamily="34" charset="0"/>
              </a:rPr>
              <a:t>reek was not a meandering channel!</a:t>
            </a:r>
            <a:endParaRPr lang="en-US" altLang="en-US" dirty="0">
              <a:latin typeface="Calibri" panose="020F0502020204030204" pitchFamily="34" charset="0"/>
            </a:endParaRPr>
          </a:p>
          <a:p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u="sng" dirty="0" err="1" smtClean="0">
                <a:ea typeface="ＭＳ Ｐゴシック" pitchFamily="-105" charset="-128"/>
              </a:rPr>
              <a:t>Uvas</a:t>
            </a:r>
            <a:r>
              <a:rPr lang="en-US" altLang="en-US" u="sng" dirty="0" smtClean="0">
                <a:ea typeface="ＭＳ Ｐゴシック" pitchFamily="-105" charset="-128"/>
              </a:rPr>
              <a:t> Creek ‘restoration’</a:t>
            </a:r>
          </a:p>
        </p:txBody>
      </p:sp>
      <p:sp>
        <p:nvSpPr>
          <p:cNvPr id="46084" name="Content Placeholder 5"/>
          <p:cNvSpPr>
            <a:spLocks noGrp="1"/>
          </p:cNvSpPr>
          <p:nvPr>
            <p:ph idx="1"/>
          </p:nvPr>
        </p:nvSpPr>
        <p:spPr>
          <a:xfrm>
            <a:off x="457200" y="838200"/>
            <a:ext cx="8534400" cy="6019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>
                <a:ea typeface="ＭＳ Ｐゴシック" pitchFamily="-105" charset="-128"/>
              </a:rPr>
              <a:t>Context, context, context!</a:t>
            </a:r>
          </a:p>
        </p:txBody>
      </p:sp>
      <p:pic>
        <p:nvPicPr>
          <p:cNvPr id="46083" name="Picture 3" descr="C:\charles\dave-montgomery\scans-10-20-05\tools-fluv-geo-kondolf-piegay-fig7.1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701040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0" y="-33338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u="sng" dirty="0" smtClean="0">
                <a:ea typeface="ＭＳ Ｐゴシック" pitchFamily="-105" charset="-128"/>
              </a:rPr>
              <a:t>Where to look for context?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342900" y="1066800"/>
            <a:ext cx="4686300" cy="1600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>
                <a:ea typeface="ＭＳ Ｐゴシック" pitchFamily="-105" charset="-128"/>
              </a:rPr>
              <a:t>Earliest historical documents and photographs are a start.</a:t>
            </a:r>
          </a:p>
        </p:txBody>
      </p:sp>
      <p:pic>
        <p:nvPicPr>
          <p:cNvPr id="4710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5250"/>
            <a:ext cx="3327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2524125"/>
            <a:ext cx="3479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3895725"/>
            <a:ext cx="3810000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152400" y="-163512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pitchFamily="-105" charset="-128"/>
              </a:rPr>
              <a:t>but…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266700" y="1162051"/>
            <a:ext cx="4457700" cy="196214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en-US" sz="2600" dirty="0" smtClean="0">
                <a:ea typeface="ＭＳ Ｐゴシック" pitchFamily="-105" charset="-128"/>
              </a:rPr>
              <a:t>Most ‘piedmont’ stream (i.e. </a:t>
            </a:r>
            <a:r>
              <a:rPr lang="en-US" altLang="en-US" sz="2600" dirty="0">
                <a:ea typeface="ＭＳ Ｐゴシック" pitchFamily="-105" charset="-128"/>
              </a:rPr>
              <a:t>East Coast streams) morphologies reflect </a:t>
            </a:r>
            <a:r>
              <a:rPr lang="en-US" altLang="en-US" sz="2600" dirty="0" smtClean="0">
                <a:ea typeface="ＭＳ Ｐゴシック" pitchFamily="-105" charset="-128"/>
              </a:rPr>
              <a:t>incision through mill dam-related alluvium and not their ‘natural’ state </a:t>
            </a:r>
          </a:p>
        </p:txBody>
      </p:sp>
      <p:pic>
        <p:nvPicPr>
          <p:cNvPr id="4813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3662"/>
            <a:ext cx="40005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41213"/>
            <a:ext cx="6629400" cy="294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905750" cy="962024"/>
          </a:xfrm>
        </p:spPr>
        <p:txBody>
          <a:bodyPr/>
          <a:lstStyle/>
          <a:p>
            <a:pPr eaLnBrk="1" hangingPunct="1"/>
            <a:r>
              <a:rPr lang="en-US" altLang="en-US" u="sng" dirty="0">
                <a:ea typeface="ＭＳ Ｐゴシック" pitchFamily="-105" charset="-128"/>
              </a:rPr>
              <a:t>W</a:t>
            </a:r>
            <a:r>
              <a:rPr lang="en-US" altLang="en-US" u="sng" dirty="0" smtClean="0">
                <a:ea typeface="ＭＳ Ｐゴシック" pitchFamily="-105" charset="-128"/>
              </a:rPr>
              <a:t>hat should they look like?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4800600" cy="6019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>
                <a:ea typeface="ＭＳ Ｐゴシック" pitchFamily="-105" charset="-128"/>
              </a:rPr>
              <a:t>‘should’ is a loaded word…</a:t>
            </a:r>
          </a:p>
          <a:p>
            <a:pPr eaLnBrk="1" hangingPunct="1"/>
            <a:endParaRPr lang="en-US" altLang="en-US" dirty="0" smtClean="0">
              <a:ea typeface="ＭＳ Ｐゴシック" pitchFamily="-105" charset="-128"/>
            </a:endParaRPr>
          </a:p>
          <a:p>
            <a:pPr eaLnBrk="1" hangingPunct="1"/>
            <a:endParaRPr lang="en-US" altLang="en-US" dirty="0" smtClean="0">
              <a:ea typeface="ＭＳ Ｐゴシック" pitchFamily="-105" charset="-128"/>
            </a:endParaRPr>
          </a:p>
          <a:p>
            <a:pPr eaLnBrk="1" hangingPunct="1"/>
            <a:endParaRPr lang="en-US" altLang="en-US" dirty="0" smtClean="0">
              <a:ea typeface="ＭＳ Ｐゴシック" pitchFamily="-105" charset="-128"/>
            </a:endParaRPr>
          </a:p>
          <a:p>
            <a:pPr eaLnBrk="1" hangingPunct="1"/>
            <a:endParaRPr lang="en-US" altLang="en-US" dirty="0" smtClean="0">
              <a:ea typeface="ＭＳ Ｐゴシック" pitchFamily="-105" charset="-128"/>
            </a:endParaRPr>
          </a:p>
          <a:p>
            <a:pPr eaLnBrk="1" hangingPunct="1"/>
            <a:endParaRPr lang="en-US" altLang="en-US" dirty="0">
              <a:ea typeface="ＭＳ Ｐゴシック" pitchFamily="-105" charset="-128"/>
            </a:endParaRPr>
          </a:p>
          <a:p>
            <a:pPr eaLnBrk="1" hangingPunct="1"/>
            <a:endParaRPr lang="en-US" altLang="en-US" dirty="0" smtClean="0">
              <a:ea typeface="ＭＳ Ｐゴシック" pitchFamily="-105" charset="-128"/>
            </a:endParaRPr>
          </a:p>
          <a:p>
            <a:pPr marL="0" indent="0" eaLnBrk="1" hangingPunct="1">
              <a:buNone/>
            </a:pPr>
            <a:r>
              <a:rPr lang="en-US" altLang="en-US" dirty="0" smtClean="0">
                <a:ea typeface="ＭＳ Ｐゴシック" pitchFamily="-105" charset="-128"/>
              </a:rPr>
              <a:t>What is under the mill pond fill?</a:t>
            </a:r>
          </a:p>
          <a:p>
            <a:pPr lvl="1" eaLnBrk="1" hangingPunct="1"/>
            <a:r>
              <a:rPr lang="en-US" altLang="en-US" dirty="0" smtClean="0">
                <a:ea typeface="ＭＳ Ｐゴシック" pitchFamily="-105" charset="-128"/>
              </a:rPr>
              <a:t>‘beaver meadow’</a:t>
            </a:r>
          </a:p>
          <a:p>
            <a:pPr lvl="1" eaLnBrk="1" hangingPunct="1"/>
            <a:r>
              <a:rPr lang="en-US" altLang="en-US" dirty="0" smtClean="0">
                <a:ea typeface="ＭＳ Ｐゴシック" pitchFamily="-105" charset="-128"/>
              </a:rPr>
              <a:t>small, stable, vegetated channels &amp; islands</a:t>
            </a:r>
          </a:p>
          <a:p>
            <a:pPr lvl="1" eaLnBrk="1" hangingPunct="1"/>
            <a:r>
              <a:rPr lang="en-US" altLang="en-US" dirty="0" smtClean="0">
                <a:ea typeface="ＭＳ Ｐゴシック" pitchFamily="-105" charset="-128"/>
              </a:rPr>
              <a:t>lots of wood</a:t>
            </a:r>
          </a:p>
          <a:p>
            <a:pPr eaLnBrk="1" hangingPunct="1"/>
            <a:endParaRPr lang="en-US" altLang="en-US" dirty="0" smtClean="0">
              <a:ea typeface="ＭＳ Ｐゴシック" pitchFamily="-105" charset="-128"/>
            </a:endParaRPr>
          </a:p>
        </p:txBody>
      </p:sp>
      <p:pic>
        <p:nvPicPr>
          <p:cNvPr id="4915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47244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4038600" cy="3028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itle 4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pitchFamily="-105" charset="-128"/>
              </a:rPr>
              <a:t>River restoration is newer</a:t>
            </a:r>
          </a:p>
        </p:txBody>
      </p:sp>
      <p:sp>
        <p:nvSpPr>
          <p:cNvPr id="17410" name="Content Placeholder 5"/>
          <p:cNvSpPr>
            <a:spLocks noGrp="1"/>
          </p:cNvSpPr>
          <p:nvPr>
            <p:ph idx="1"/>
          </p:nvPr>
        </p:nvSpPr>
        <p:spPr>
          <a:xfrm>
            <a:off x="381000" y="838200"/>
            <a:ext cx="9144000" cy="60198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pitchFamily="-105" charset="-128"/>
              </a:rPr>
              <a:t>often driven by interest in </a:t>
            </a:r>
            <a:r>
              <a:rPr lang="en-US" altLang="en-US" b="1" dirty="0" smtClean="0">
                <a:ea typeface="ＭＳ Ｐゴシック" pitchFamily="-105" charset="-128"/>
              </a:rPr>
              <a:t>restoring habitat</a:t>
            </a:r>
          </a:p>
        </p:txBody>
      </p:sp>
      <p:pic>
        <p:nvPicPr>
          <p:cNvPr id="17411" name="Picture 2" descr="SalmonPhotoCispusELJsMa#3F7.JPG                                00000002ZIP-100                        B5C816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5994400" cy="4495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7886700" cy="1325563"/>
          </a:xfrm>
        </p:spPr>
        <p:txBody>
          <a:bodyPr/>
          <a:lstStyle/>
          <a:p>
            <a:r>
              <a:rPr lang="en-US" u="sng" dirty="0" smtClean="0"/>
              <a:t>Beaver restoration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Just as LWD jams were integral in floodplain formation and channel morphology, beaver dams especially in smaller streams, were important ecologically and </a:t>
            </a:r>
            <a:r>
              <a:rPr lang="en-US" dirty="0" err="1" smtClean="0"/>
              <a:t>fluvially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3333"/>
          <a:stretch/>
        </p:blipFill>
        <p:spPr>
          <a:xfrm>
            <a:off x="723900" y="2239963"/>
            <a:ext cx="7620000" cy="4381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119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1"/>
            <a:ext cx="7886700" cy="1066800"/>
          </a:xfrm>
        </p:spPr>
        <p:txBody>
          <a:bodyPr/>
          <a:lstStyle/>
          <a:p>
            <a:r>
              <a:rPr lang="en-US" u="sng" dirty="0" smtClean="0"/>
              <a:t>Beaver dam restoration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Beaver dams were removed to clear waterways and prevent backwater flooding behind the dams.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Without the dams, streams can incise, lowering the water table and drying out nearby farms and riparian areas.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simplified channel is often not as hospitable for fish and other organisms.</a:t>
            </a:r>
          </a:p>
        </p:txBody>
      </p:sp>
    </p:spTree>
    <p:extLst>
      <p:ext uri="{BB962C8B-B14F-4D97-AF65-F5344CB8AC3E}">
        <p14:creationId xmlns:p14="http://schemas.microsoft.com/office/powerpoint/2010/main" val="245052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7886700" cy="1325563"/>
          </a:xfrm>
        </p:spPr>
        <p:txBody>
          <a:bodyPr/>
          <a:lstStyle/>
          <a:p>
            <a:r>
              <a:rPr lang="en-US" u="sng" dirty="0" smtClean="0"/>
              <a:t>Benewah Creek, Idaho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4275"/>
            <a:ext cx="7886700" cy="10255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Lowered water table prevented riparian forests from developing, so beaver dams needed to be re-constructed with outside help.</a:t>
            </a:r>
            <a:endParaRPr lang="en-US" dirty="0"/>
          </a:p>
        </p:txBody>
      </p:sp>
      <p:pic>
        <p:nvPicPr>
          <p:cNvPr id="4" name="Picture 3" descr="DeVries et al. - 2012 - Emulating Riverine Landscape Controls of Beaver in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2" t="28890" r="16565" b="11110"/>
          <a:stretch/>
        </p:blipFill>
        <p:spPr>
          <a:xfrm>
            <a:off x="4114800" y="2514600"/>
            <a:ext cx="4495800" cy="32807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00" y="2362200"/>
            <a:ext cx="35052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+mn-lt"/>
              </a:rPr>
              <a:t>Artificial weirs put it to form the basis for future beaver dams. </a:t>
            </a:r>
          </a:p>
          <a:p>
            <a:endParaRPr lang="en-US" sz="2100" dirty="0">
              <a:latin typeface="+mn-lt"/>
            </a:endParaRPr>
          </a:p>
          <a:p>
            <a:r>
              <a:rPr lang="en-US" sz="2100" dirty="0" smtClean="0">
                <a:latin typeface="+mn-lt"/>
              </a:rPr>
              <a:t>Post-restoration, overbank flows returned to normal frequencies and floodplain is regaining connectivity with the channel.</a:t>
            </a:r>
            <a:endParaRPr lang="en-US" sz="21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0375" y="6469618"/>
            <a:ext cx="2003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atin typeface="+mn-lt"/>
              </a:rPr>
              <a:t>DeVries</a:t>
            </a:r>
            <a:r>
              <a:rPr lang="en-US" sz="1800" dirty="0" smtClean="0">
                <a:latin typeface="+mn-lt"/>
              </a:rPr>
              <a:t> et al., 2012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981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3813"/>
            <a:ext cx="7886700" cy="1325563"/>
          </a:xfrm>
        </p:spPr>
        <p:txBody>
          <a:bodyPr/>
          <a:lstStyle/>
          <a:p>
            <a:r>
              <a:rPr lang="en-US" dirty="0" smtClean="0"/>
              <a:t>What are some other restoration projects?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Let’s go back to three of the case studies from River Response: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Skokomish River</a:t>
            </a:r>
          </a:p>
          <a:p>
            <a:pPr marL="0" indent="0">
              <a:buNone/>
            </a:pPr>
            <a:r>
              <a:rPr lang="en-US" dirty="0" smtClean="0"/>
              <a:t>NF Skokomish River</a:t>
            </a:r>
          </a:p>
          <a:p>
            <a:pPr marL="0" indent="0">
              <a:buNone/>
            </a:pPr>
            <a:r>
              <a:rPr lang="en-US" dirty="0" smtClean="0"/>
              <a:t>Seattle Urban Streams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And let’s also go the Elwha River.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18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7886700" cy="1325563"/>
          </a:xfrm>
        </p:spPr>
        <p:txBody>
          <a:bodyPr/>
          <a:lstStyle/>
          <a:p>
            <a:r>
              <a:rPr lang="en-US" u="sng" dirty="0" smtClean="0"/>
              <a:t>Skokomish River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Aggradation was leading to increased overbank flooding and fish swimming over roads. How can we decrease aggradation and increase fish passage?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92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7886700" cy="1325563"/>
          </a:xfrm>
        </p:spPr>
        <p:txBody>
          <a:bodyPr/>
          <a:lstStyle/>
          <a:p>
            <a:r>
              <a:rPr lang="en-US" u="sng" dirty="0" smtClean="0"/>
              <a:t>Skokomish River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Aggradation was leading to increased overbank flooding and fish swimming over roads. How can we decrease aggradation and increase fish passage?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286000"/>
            <a:ext cx="76962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+mn-lt"/>
              </a:rPr>
              <a:t>Engineered log jams! (built in 2010)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+mn-lt"/>
              </a:rPr>
              <a:t>stabilized streambanks, provided ecological diversity, and restored stream function (hopefully)</a:t>
            </a:r>
            <a:endParaRPr lang="en-US" sz="21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24444"/>
          <a:stretch/>
        </p:blipFill>
        <p:spPr>
          <a:xfrm>
            <a:off x="1219200" y="3429000"/>
            <a:ext cx="6457950" cy="32827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34000" y="3429000"/>
            <a:ext cx="211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ELJ in summer 2013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349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7886700" cy="1325563"/>
          </a:xfrm>
        </p:spPr>
        <p:txBody>
          <a:bodyPr/>
          <a:lstStyle/>
          <a:p>
            <a:r>
              <a:rPr lang="en-US" u="sng" dirty="0" smtClean="0"/>
              <a:t>Skokomish River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Aggradation was leading to increased overbank flooding and fish swimming over roads. How can we decrease aggradation and increase fish passage?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286000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+mn-lt"/>
              </a:rPr>
              <a:t>River dredging and levee set-back (set forth by USACE Jan. 2014)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+mn-lt"/>
              </a:rPr>
              <a:t>Dredging the river will deepen it and help confine flows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+mn-lt"/>
              </a:rPr>
              <a:t>Setting the levees back allows for a greater inundation area, so in theory the houses won’t get flooded.</a:t>
            </a:r>
            <a:endParaRPr lang="en-US" sz="2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379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7886700" cy="1325563"/>
          </a:xfrm>
        </p:spPr>
        <p:txBody>
          <a:bodyPr/>
          <a:lstStyle/>
          <a:p>
            <a:r>
              <a:rPr lang="en-US" u="sng" dirty="0" smtClean="0"/>
              <a:t>NF Skokomish River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reduced water flow had caused gravel armoring, leading to an immobile bed that is bad for salmon!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77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7886700" cy="1325563"/>
          </a:xfrm>
        </p:spPr>
        <p:txBody>
          <a:bodyPr/>
          <a:lstStyle/>
          <a:p>
            <a:r>
              <a:rPr lang="en-US" u="sng" dirty="0" smtClean="0"/>
              <a:t>NF Skokomish River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reduced water flow had caused gravel armoring, leading to an immobile bed that is bad for salmon!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Starting in 2009, higher flows were periodically released from the dam to mimic natural floods and move the armor layer.</a:t>
            </a:r>
          </a:p>
          <a:p>
            <a:pPr lvl="1"/>
            <a:r>
              <a:rPr lang="en-US" dirty="0" smtClean="0"/>
              <a:t>Minimum discharge is higher.</a:t>
            </a:r>
          </a:p>
          <a:p>
            <a:pPr lvl="1"/>
            <a:r>
              <a:rPr lang="en-US" dirty="0" smtClean="0"/>
              <a:t>When a flow threshold elsewhere in the basin is reached, more water is released to the North Fork and water levels kept elevated for 48 hours.</a:t>
            </a:r>
          </a:p>
          <a:p>
            <a:pPr lvl="1"/>
            <a:r>
              <a:rPr lang="en-US" dirty="0" smtClean="0"/>
              <a:t>Higher flows for fish passage set.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72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7886700" cy="1325563"/>
          </a:xfrm>
        </p:spPr>
        <p:txBody>
          <a:bodyPr/>
          <a:lstStyle/>
          <a:p>
            <a:r>
              <a:rPr lang="en-US" u="sng" dirty="0" smtClean="0"/>
              <a:t>NF Skokomish River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8867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reduced water flow had caused gravel armoring, leading to an immobile bed that is bad for salmon!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Starting in 2009, higher flows were periodically released from the dam to mimic natural floods and move the armor layer.</a:t>
            </a:r>
          </a:p>
          <a:p>
            <a:pPr lvl="1"/>
            <a:r>
              <a:rPr lang="en-US" dirty="0" smtClean="0"/>
              <a:t>Minimum discharge is higher.</a:t>
            </a:r>
          </a:p>
          <a:p>
            <a:pPr lvl="1"/>
            <a:r>
              <a:rPr lang="en-US" dirty="0" smtClean="0"/>
              <a:t>When a flow threshold elsewhere in the basin is reached, more water is released to the North Fork and water levels kept elevated for 48 hours.</a:t>
            </a:r>
          </a:p>
          <a:p>
            <a:pPr lvl="1"/>
            <a:r>
              <a:rPr lang="en-US" dirty="0" smtClean="0"/>
              <a:t>Higher flows for fish passage set.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Did it work?</a:t>
            </a:r>
          </a:p>
          <a:p>
            <a:pPr marL="0" indent="0">
              <a:buNone/>
            </a:pPr>
            <a:r>
              <a:rPr lang="en-US" dirty="0" smtClean="0"/>
              <a:t>Hasn’t been evaluated yet…BUT, as of 2014, there was still armoring of the channel. May take time for the increased flows’ influence to travel downstream.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0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itle 4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pitchFamily="-105" charset="-128"/>
              </a:rPr>
              <a:t>River restoration is newer</a:t>
            </a:r>
          </a:p>
        </p:txBody>
      </p:sp>
      <p:sp>
        <p:nvSpPr>
          <p:cNvPr id="17410" name="Content Placeholder 5"/>
          <p:cNvSpPr>
            <a:spLocks noGrp="1"/>
          </p:cNvSpPr>
          <p:nvPr>
            <p:ph idx="1"/>
          </p:nvPr>
        </p:nvSpPr>
        <p:spPr>
          <a:xfrm>
            <a:off x="381000" y="838200"/>
            <a:ext cx="9144000" cy="60198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pitchFamily="-105" charset="-128"/>
              </a:rPr>
              <a:t>often driven by interest in </a:t>
            </a:r>
            <a:r>
              <a:rPr lang="en-US" altLang="en-US" b="1" dirty="0" smtClean="0">
                <a:ea typeface="ＭＳ Ｐゴシック" pitchFamily="-105" charset="-128"/>
              </a:rPr>
              <a:t>restoring habitat</a:t>
            </a:r>
          </a:p>
          <a:p>
            <a:pPr eaLnBrk="1" hangingPunct="1"/>
            <a:r>
              <a:rPr lang="en-US" altLang="en-US" dirty="0" smtClean="0">
                <a:ea typeface="ＭＳ Ｐゴシック" pitchFamily="-105" charset="-128"/>
              </a:rPr>
              <a:t>Environmental mitigation has also increased restoration efforts</a:t>
            </a:r>
          </a:p>
          <a:p>
            <a:pPr eaLnBrk="1" hangingPunct="1"/>
            <a:r>
              <a:rPr lang="en-US" altLang="en-US" dirty="0" smtClean="0">
                <a:ea typeface="ＭＳ Ｐゴシック" pitchFamily="-105" charset="-128"/>
              </a:rPr>
              <a:t>But how do we do it?</a:t>
            </a:r>
          </a:p>
        </p:txBody>
      </p:sp>
      <p:pic>
        <p:nvPicPr>
          <p:cNvPr id="5" name="Picture 2" descr="SalmonPhotoCispusELJsMa#3F7.JPG                                00000002ZIP-100                        B5C816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5994400" cy="4495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59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7886700" cy="1325563"/>
          </a:xfrm>
        </p:spPr>
        <p:txBody>
          <a:bodyPr/>
          <a:lstStyle/>
          <a:p>
            <a:r>
              <a:rPr lang="en-US" u="sng" dirty="0" smtClean="0"/>
              <a:t>Seattle Urban Streams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7886700" cy="19811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problem: Urbanization increased water routing to streams resulting in flashy streams with lots of erosion (and pollutants)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fix: </a:t>
            </a:r>
          </a:p>
          <a:p>
            <a:pPr marL="0" indent="0">
              <a:buNone/>
            </a:pPr>
            <a:r>
              <a:rPr lang="en-US" dirty="0" smtClean="0"/>
              <a:t>Don’t route the water directly to the streams!</a:t>
            </a:r>
          </a:p>
          <a:p>
            <a:pPr marL="0" indent="0">
              <a:buNone/>
            </a:pPr>
            <a:r>
              <a:rPr lang="en-US" dirty="0" smtClean="0"/>
              <a:t>Use retention and detention ponds to store </a:t>
            </a:r>
            <a:r>
              <a:rPr lang="en-US" dirty="0" err="1" smtClean="0"/>
              <a:t>stormwater</a:t>
            </a:r>
            <a:r>
              <a:rPr lang="en-US" dirty="0" smtClean="0"/>
              <a:t> and gradually release it into the stream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28600" y="2814932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68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7886700" cy="1325563"/>
          </a:xfrm>
        </p:spPr>
        <p:txBody>
          <a:bodyPr/>
          <a:lstStyle/>
          <a:p>
            <a:r>
              <a:rPr lang="en-US" u="sng" dirty="0" smtClean="0"/>
              <a:t>Seattle Urban Streams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7886700" cy="19811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problem: Urbanization increased water routing to streams resulting in flashy streams with lots of erosion (and pollutants)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fix: </a:t>
            </a:r>
          </a:p>
          <a:p>
            <a:pPr marL="0" indent="0">
              <a:buNone/>
            </a:pPr>
            <a:r>
              <a:rPr lang="en-US" dirty="0" smtClean="0"/>
              <a:t>Don’t route the water directly to the streams!</a:t>
            </a:r>
          </a:p>
          <a:p>
            <a:pPr marL="0" indent="0">
              <a:buNone/>
            </a:pPr>
            <a:r>
              <a:rPr lang="en-US" dirty="0" smtClean="0"/>
              <a:t>Use retention and detention ponds to store </a:t>
            </a:r>
            <a:r>
              <a:rPr lang="en-US" dirty="0" err="1" smtClean="0"/>
              <a:t>stormwater</a:t>
            </a:r>
            <a:r>
              <a:rPr lang="en-US" dirty="0" smtClean="0"/>
              <a:t> and gradually release it into the stream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depts.washington.edu/esrm311/Autumn 2014/Documents 2014 Au/08_Lakemont stormwater treatment system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4397" r="10834" b="3562"/>
          <a:stretch/>
        </p:blipFill>
        <p:spPr>
          <a:xfrm>
            <a:off x="1038225" y="2914650"/>
            <a:ext cx="7039153" cy="388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6248400"/>
            <a:ext cx="2224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+mn-lt"/>
              </a:rPr>
              <a:t>Lakemont</a:t>
            </a:r>
            <a:r>
              <a:rPr lang="en-US" sz="2000" dirty="0" smtClean="0">
                <a:latin typeface="+mn-lt"/>
              </a:rPr>
              <a:t>, Bellevue</a:t>
            </a:r>
            <a:endParaRPr lang="en-US" sz="2000" dirty="0"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28600" y="2814932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25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7886700" cy="1325563"/>
          </a:xfrm>
        </p:spPr>
        <p:txBody>
          <a:bodyPr/>
          <a:lstStyle/>
          <a:p>
            <a:r>
              <a:rPr lang="en-US" u="sng" dirty="0" smtClean="0"/>
              <a:t>Seattle Urban Streams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7886700" cy="19811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problem: Urbanization increased water routing to streams resulting in flashy streams with lots of erosion (and pollutants)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fix: </a:t>
            </a:r>
          </a:p>
          <a:p>
            <a:pPr marL="0" indent="0">
              <a:buNone/>
            </a:pPr>
            <a:r>
              <a:rPr lang="en-US" dirty="0" smtClean="0"/>
              <a:t>Don’t route the water directly to the streams!</a:t>
            </a:r>
          </a:p>
          <a:p>
            <a:pPr marL="0" indent="0">
              <a:buNone/>
            </a:pPr>
            <a:r>
              <a:rPr lang="en-US" dirty="0" smtClean="0"/>
              <a:t>Use retention and detention ponds to store </a:t>
            </a:r>
            <a:r>
              <a:rPr lang="en-US" dirty="0" err="1" smtClean="0"/>
              <a:t>stormwater</a:t>
            </a:r>
            <a:r>
              <a:rPr lang="en-US" dirty="0" smtClean="0"/>
              <a:t> and gradually release it into the stream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depts.washington.edu/esrm311/Autumn 2014/Lectures 2014 Au/08_ESRM 311_Lakemont Blvd_Cougar Mt Park_water management_2014 Au_web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9041" r="17500" b="14397"/>
          <a:stretch/>
        </p:blipFill>
        <p:spPr>
          <a:xfrm>
            <a:off x="410163" y="3276597"/>
            <a:ext cx="6172200" cy="3276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6360" y="2814932"/>
            <a:ext cx="4468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Underground </a:t>
            </a:r>
            <a:r>
              <a:rPr lang="en-US" dirty="0" err="1" smtClean="0">
                <a:latin typeface="+mn-lt"/>
              </a:rPr>
              <a:t>stormwater</a:t>
            </a:r>
            <a:r>
              <a:rPr lang="en-US" dirty="0" smtClean="0">
                <a:latin typeface="+mn-lt"/>
              </a:rPr>
              <a:t> storage!</a:t>
            </a:r>
            <a:endParaRPr lang="en-US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34313" y="3695698"/>
            <a:ext cx="1981200" cy="1295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05600" y="3695698"/>
            <a:ext cx="243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Under the tennis courts is a large water storage basin for storms that slowly drains to Lewis Creek.</a:t>
            </a:r>
            <a:endParaRPr lang="en-US" dirty="0">
              <a:latin typeface="+mn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8600" y="2814932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31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7886700" cy="1325563"/>
          </a:xfrm>
        </p:spPr>
        <p:txBody>
          <a:bodyPr/>
          <a:lstStyle/>
          <a:p>
            <a:r>
              <a:rPr lang="en-US" u="sng" dirty="0" smtClean="0"/>
              <a:t>Elwha River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5088"/>
            <a:ext cx="8153400" cy="5484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Two dams were removed, and with them, a huge reservoir of sediment was activated.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dirty="0" smtClean="0"/>
              <a:t>Concerns:</a:t>
            </a:r>
          </a:p>
          <a:p>
            <a:r>
              <a:rPr lang="en-US" dirty="0" smtClean="0"/>
              <a:t>Too much sediment causes aggradation, which leads to avulsions…not good in a floodplain where people live!</a:t>
            </a:r>
          </a:p>
          <a:p>
            <a:r>
              <a:rPr lang="en-US" dirty="0" smtClean="0"/>
              <a:t>Pre-dam removal conditions were too simple for salmon</a:t>
            </a:r>
          </a:p>
          <a:p>
            <a:pPr marL="0" indent="0">
              <a:buNone/>
            </a:pP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163" y="3705464"/>
            <a:ext cx="3824037" cy="29239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33400" y="3810000"/>
            <a:ext cx="4038600" cy="243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  <a:ea typeface="+mn-ea"/>
              </a:rPr>
              <a:t>Project goals:</a:t>
            </a:r>
          </a:p>
          <a:p>
            <a:pPr marL="514350" lvl="1" indent="-171450" defTabSz="685800" fontAlgn="auto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Improve current habitat conditions and prepare for the increased sediment supply</a:t>
            </a:r>
          </a:p>
          <a:p>
            <a:pPr marL="857250" lvl="2" indent="-171450" defTabSz="685800" fontAlgn="auto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+mn-ea"/>
              </a:rPr>
              <a:t>Achieve this through maintaining existing side-channels, activating new and abandoned side-channels, and capturing wood and sediment from upstream.</a:t>
            </a:r>
          </a:p>
        </p:txBody>
      </p:sp>
    </p:spTree>
    <p:extLst>
      <p:ext uri="{BB962C8B-B14F-4D97-AF65-F5344CB8AC3E}">
        <p14:creationId xmlns:p14="http://schemas.microsoft.com/office/powerpoint/2010/main" val="322552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527050" y="1371600"/>
            <a:ext cx="3033713" cy="1905000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Geology</a:t>
            </a:r>
          </a:p>
          <a:p>
            <a:pPr algn="ctr" eaLnBrk="1" hangingPunct="1"/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Climate</a:t>
            </a:r>
          </a:p>
          <a:p>
            <a:pPr algn="ctr" eaLnBrk="1" hangingPunct="1"/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Regional Vegetation</a:t>
            </a:r>
          </a:p>
          <a:p>
            <a:pPr algn="ctr" eaLnBrk="1" hangingPunct="1"/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5056188" y="1371600"/>
            <a:ext cx="2633662" cy="22098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000">
                <a:solidFill>
                  <a:srgbClr val="000000"/>
                </a:solidFill>
                <a:ea typeface="Calibri" charset="0"/>
                <a:cs typeface="Calibri" charset="0"/>
              </a:rPr>
              <a:t>Land Use</a:t>
            </a:r>
          </a:p>
          <a:p>
            <a:pPr algn="ctr">
              <a:defRPr/>
            </a:pPr>
            <a:r>
              <a:rPr lang="en-US" sz="2000">
                <a:solidFill>
                  <a:srgbClr val="000000"/>
                </a:solidFill>
                <a:ea typeface="Calibri" charset="0"/>
                <a:cs typeface="Calibri" charset="0"/>
              </a:rPr>
              <a:t>Pollution</a:t>
            </a:r>
          </a:p>
          <a:p>
            <a:pPr algn="ctr">
              <a:defRPr/>
            </a:pPr>
            <a:r>
              <a:rPr lang="en-US" sz="2000">
                <a:solidFill>
                  <a:srgbClr val="000000"/>
                </a:solidFill>
                <a:ea typeface="Calibri" charset="0"/>
                <a:cs typeface="Calibri" charset="0"/>
              </a:rPr>
              <a:t>River Engineering</a:t>
            </a:r>
          </a:p>
          <a:p>
            <a:pPr algn="ctr">
              <a:defRPr/>
            </a:pPr>
            <a:r>
              <a:rPr lang="en-US" sz="2000">
                <a:solidFill>
                  <a:srgbClr val="000000"/>
                </a:solidFill>
                <a:ea typeface="Calibri" charset="0"/>
                <a:cs typeface="Calibri" charset="0"/>
              </a:rPr>
              <a:t>Floodplain Development</a:t>
            </a:r>
          </a:p>
          <a:p>
            <a:pPr algn="ctr">
              <a:defRPr/>
            </a:pPr>
            <a:r>
              <a:rPr lang="en-US" sz="2000">
                <a:solidFill>
                  <a:srgbClr val="000000"/>
                </a:solidFill>
                <a:ea typeface="Calibri" charset="0"/>
                <a:cs typeface="Calibri" charset="0"/>
              </a:rPr>
              <a:t>Restoration/LWD</a:t>
            </a:r>
          </a:p>
        </p:txBody>
      </p:sp>
      <p:sp>
        <p:nvSpPr>
          <p:cNvPr id="108548" name="Oval 4"/>
          <p:cNvSpPr>
            <a:spLocks noChangeArrowheads="1"/>
          </p:cNvSpPr>
          <p:nvPr/>
        </p:nvSpPr>
        <p:spPr bwMode="auto">
          <a:xfrm>
            <a:off x="339725" y="4343400"/>
            <a:ext cx="2355850" cy="1600200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Flow Regime</a:t>
            </a:r>
          </a:p>
          <a:p>
            <a:pPr algn="ctr" eaLnBrk="1" hangingPunct="1"/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Sediment Regime</a:t>
            </a:r>
          </a:p>
          <a:p>
            <a:pPr algn="ctr" eaLnBrk="1" hangingPunct="1"/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Wood Regime</a:t>
            </a: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8549" name="Oval 5"/>
          <p:cNvSpPr>
            <a:spLocks noChangeArrowheads="1"/>
          </p:cNvSpPr>
          <p:nvPr/>
        </p:nvSpPr>
        <p:spPr bwMode="auto">
          <a:xfrm>
            <a:off x="3733800" y="4419600"/>
            <a:ext cx="2355850" cy="1524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000000"/>
                </a:solidFill>
                <a:ea typeface="Calibri" charset="0"/>
                <a:cs typeface="Calibri" charset="0"/>
              </a:rPr>
              <a:t>Habitat</a:t>
            </a:r>
          </a:p>
          <a:p>
            <a:pPr algn="ctr">
              <a:defRPr/>
            </a:pPr>
            <a:r>
              <a:rPr lang="en-US">
                <a:solidFill>
                  <a:srgbClr val="000000"/>
                </a:solidFill>
                <a:ea typeface="Calibri" charset="0"/>
                <a:cs typeface="Calibri" charset="0"/>
              </a:rPr>
              <a:t>Structure &amp;</a:t>
            </a:r>
          </a:p>
          <a:p>
            <a:pPr algn="ctr">
              <a:defRPr/>
            </a:pPr>
            <a:r>
              <a:rPr lang="en-US">
                <a:solidFill>
                  <a:srgbClr val="000000"/>
                </a:solidFill>
                <a:ea typeface="Calibri" charset="0"/>
                <a:cs typeface="Calibri" charset="0"/>
              </a:rPr>
              <a:t>Dynamics</a:t>
            </a:r>
          </a:p>
        </p:txBody>
      </p:sp>
      <p:sp>
        <p:nvSpPr>
          <p:cNvPr id="108550" name="Oval 6"/>
          <p:cNvSpPr>
            <a:spLocks noChangeArrowheads="1"/>
          </p:cNvSpPr>
          <p:nvPr/>
        </p:nvSpPr>
        <p:spPr bwMode="auto">
          <a:xfrm>
            <a:off x="6996113" y="4191000"/>
            <a:ext cx="2147887" cy="1676400"/>
          </a:xfrm>
          <a:prstGeom prst="ellipse">
            <a:avLst/>
          </a:prstGeom>
          <a:solidFill>
            <a:schemeClr val="accent4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000000"/>
                </a:solidFill>
                <a:ea typeface="Calibri" charset="0"/>
                <a:cs typeface="Calibri" charset="0"/>
              </a:rPr>
              <a:t>Biotic Condition</a:t>
            </a:r>
          </a:p>
          <a:p>
            <a:pPr algn="ctr">
              <a:defRPr/>
            </a:pPr>
            <a:r>
              <a:rPr lang="en-US" sz="2000">
                <a:solidFill>
                  <a:srgbClr val="000000"/>
                </a:solidFill>
                <a:ea typeface="Calibri" charset="0"/>
                <a:cs typeface="Calibri" charset="0"/>
              </a:rPr>
              <a:t>(creature viability)</a:t>
            </a:r>
          </a:p>
        </p:txBody>
      </p:sp>
      <p:sp>
        <p:nvSpPr>
          <p:cNvPr id="19469" name="Line 7"/>
          <p:cNvSpPr>
            <a:spLocks noChangeShapeType="1"/>
          </p:cNvSpPr>
          <p:nvPr/>
        </p:nvSpPr>
        <p:spPr bwMode="auto">
          <a:xfrm>
            <a:off x="1662113" y="6477000"/>
            <a:ext cx="63039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0" name="Line 8"/>
          <p:cNvSpPr>
            <a:spLocks noChangeShapeType="1"/>
          </p:cNvSpPr>
          <p:nvPr/>
        </p:nvSpPr>
        <p:spPr bwMode="auto">
          <a:xfrm flipV="1">
            <a:off x="7966075" y="58674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1" name="Line 9"/>
          <p:cNvSpPr>
            <a:spLocks noChangeShapeType="1"/>
          </p:cNvSpPr>
          <p:nvPr/>
        </p:nvSpPr>
        <p:spPr bwMode="auto">
          <a:xfrm>
            <a:off x="6096000" y="5181600"/>
            <a:ext cx="9001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2" name="Line 10"/>
          <p:cNvSpPr>
            <a:spLocks noChangeShapeType="1"/>
          </p:cNvSpPr>
          <p:nvPr/>
        </p:nvSpPr>
        <p:spPr bwMode="auto">
          <a:xfrm>
            <a:off x="2701925" y="5181600"/>
            <a:ext cx="10382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3" name="Line 11"/>
          <p:cNvSpPr>
            <a:spLocks noChangeShapeType="1"/>
          </p:cNvSpPr>
          <p:nvPr/>
        </p:nvSpPr>
        <p:spPr bwMode="auto">
          <a:xfrm>
            <a:off x="1454150" y="59436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4" name="Line 12"/>
          <p:cNvSpPr>
            <a:spLocks noChangeShapeType="1"/>
          </p:cNvSpPr>
          <p:nvPr/>
        </p:nvSpPr>
        <p:spPr bwMode="auto">
          <a:xfrm>
            <a:off x="1454150" y="6477000"/>
            <a:ext cx="2079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5" name="Line 13"/>
          <p:cNvSpPr>
            <a:spLocks noChangeShapeType="1"/>
          </p:cNvSpPr>
          <p:nvPr/>
        </p:nvSpPr>
        <p:spPr bwMode="auto">
          <a:xfrm>
            <a:off x="1593850" y="3276600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6" name="Line 14"/>
          <p:cNvSpPr>
            <a:spLocks noChangeShapeType="1"/>
          </p:cNvSpPr>
          <p:nvPr/>
        </p:nvSpPr>
        <p:spPr bwMode="auto">
          <a:xfrm flipH="1">
            <a:off x="3505200" y="2971800"/>
            <a:ext cx="152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7" name="Line 15"/>
          <p:cNvSpPr>
            <a:spLocks noChangeShapeType="1"/>
          </p:cNvSpPr>
          <p:nvPr/>
        </p:nvSpPr>
        <p:spPr bwMode="auto">
          <a:xfrm flipH="1">
            <a:off x="5181600" y="3581400"/>
            <a:ext cx="2286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8" name="Line 16"/>
          <p:cNvSpPr>
            <a:spLocks noChangeShapeType="1"/>
          </p:cNvSpPr>
          <p:nvPr/>
        </p:nvSpPr>
        <p:spPr bwMode="auto">
          <a:xfrm>
            <a:off x="6629400" y="3581400"/>
            <a:ext cx="838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9" name="Title 16"/>
          <p:cNvSpPr>
            <a:spLocks noGrp="1"/>
          </p:cNvSpPr>
          <p:nvPr>
            <p:ph type="title"/>
          </p:nvPr>
        </p:nvSpPr>
        <p:spPr>
          <a:xfrm>
            <a:off x="152400" y="1143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u="sng" dirty="0" smtClean="0">
                <a:ea typeface="ＭＳ Ｐゴシック" pitchFamily="-105" charset="-128"/>
              </a:rPr>
              <a:t>General restoration considerations</a:t>
            </a:r>
          </a:p>
        </p:txBody>
      </p:sp>
      <p:sp>
        <p:nvSpPr>
          <p:cNvPr id="19480" name="Content Placeholder 17"/>
          <p:cNvSpPr>
            <a:spLocks noGrp="1"/>
          </p:cNvSpPr>
          <p:nvPr>
            <p:ph idx="1"/>
          </p:nvPr>
        </p:nvSpPr>
        <p:spPr>
          <a:xfrm>
            <a:off x="304800" y="838200"/>
            <a:ext cx="9144000" cy="1371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itchFamily="-105" charset="-128"/>
              </a:rPr>
              <a:t>C</a:t>
            </a:r>
            <a:r>
              <a:rPr lang="en-US" altLang="en-US" dirty="0" smtClean="0">
                <a:ea typeface="ＭＳ Ｐゴシック" pitchFamily="-105" charset="-128"/>
              </a:rPr>
              <a:t>onceptual model #2 (more specific to restoration)</a:t>
            </a:r>
          </a:p>
        </p:txBody>
      </p:sp>
      <p:sp>
        <p:nvSpPr>
          <p:cNvPr id="2" name="Rectangle 1"/>
          <p:cNvSpPr/>
          <p:nvPr/>
        </p:nvSpPr>
        <p:spPr>
          <a:xfrm>
            <a:off x="527050" y="5334000"/>
            <a:ext cx="1987550" cy="3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82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7886700" cy="1325563"/>
          </a:xfrm>
        </p:spPr>
        <p:txBody>
          <a:bodyPr/>
          <a:lstStyle/>
          <a:p>
            <a:r>
              <a:rPr lang="en-US" u="sng" dirty="0" smtClean="0"/>
              <a:t>Elwha River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Restoration: construction and placement of several engineered log jams</a:t>
            </a:r>
            <a:endParaRPr lang="en-US" dirty="0"/>
          </a:p>
        </p:txBody>
      </p:sp>
      <p:pic>
        <p:nvPicPr>
          <p:cNvPr id="4" name="Picture 3" descr="Pess et al. - 2012 - Juvenile Salmon Response to the Placement of Engin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7494" r="33334" b="11302"/>
          <a:stretch/>
        </p:blipFill>
        <p:spPr>
          <a:xfrm>
            <a:off x="4572000" y="1516899"/>
            <a:ext cx="4248150" cy="31518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05" y="3360738"/>
            <a:ext cx="4686300" cy="3124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464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7886700" cy="1325563"/>
          </a:xfrm>
        </p:spPr>
        <p:txBody>
          <a:bodyPr/>
          <a:lstStyle/>
          <a:p>
            <a:r>
              <a:rPr lang="en-US" u="sng" dirty="0" smtClean="0"/>
              <a:t>Elwha River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3162"/>
            <a:ext cx="7886700" cy="5380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There are now several generations of ELJs on the lower Elwha, and not all of them have been evaluated for success.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BUT, initial work pre-dam removal showed that juvenile salmon were responding well to the first wave of ELJs.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905000"/>
            <a:ext cx="6705600" cy="36443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115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6" descr="Z:\www\grg\courses05_06\ess230\lectures\fixing\Slide5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181887"/>
            <a:ext cx="3311525" cy="22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5029200" cy="60198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400" dirty="0" smtClean="0">
                <a:ea typeface="ＭＳ Ｐゴシック" pitchFamily="-105" charset="-128"/>
              </a:rPr>
              <a:t>10 commandments of river restoration (according to Dave):</a:t>
            </a:r>
          </a:p>
          <a:p>
            <a:pPr marL="742950" lvl="2" indent="-457200" eaLnBrk="1" hangingPunct="1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en-US" altLang="en-US" sz="2000" dirty="0">
                <a:ea typeface="ＭＳ Ｐゴシック" pitchFamily="-105" charset="-128"/>
              </a:rPr>
              <a:t>D</a:t>
            </a:r>
            <a:r>
              <a:rPr lang="en-US" altLang="en-US" sz="2000" dirty="0" smtClean="0">
                <a:ea typeface="ＭＳ Ｐゴシック" pitchFamily="-105" charset="-128"/>
              </a:rPr>
              <a:t>o no harm</a:t>
            </a:r>
          </a:p>
          <a:p>
            <a:pPr marL="742950" lvl="2" indent="-457200" eaLnBrk="1" hangingPunct="1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en-US" altLang="en-US" sz="2000" dirty="0">
                <a:ea typeface="ＭＳ Ｐゴシック" pitchFamily="-105" charset="-128"/>
              </a:rPr>
              <a:t>L</a:t>
            </a:r>
            <a:r>
              <a:rPr lang="en-US" altLang="en-US" sz="2000" dirty="0" smtClean="0">
                <a:ea typeface="ＭＳ Ｐゴシック" pitchFamily="-105" charset="-128"/>
              </a:rPr>
              <a:t>ook beyond the channel to assess it in its context</a:t>
            </a:r>
          </a:p>
          <a:p>
            <a:pPr marL="742950" lvl="2" indent="-457200" eaLnBrk="1" hangingPunct="1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en-US" altLang="en-US" sz="2000" dirty="0">
                <a:ea typeface="ＭＳ Ｐゴシック" pitchFamily="-105" charset="-128"/>
              </a:rPr>
              <a:t>U</a:t>
            </a:r>
            <a:r>
              <a:rPr lang="en-US" altLang="en-US" sz="2000" dirty="0" smtClean="0">
                <a:ea typeface="ＭＳ Ｐゴシック" pitchFamily="-105" charset="-128"/>
              </a:rPr>
              <a:t>se native materials</a:t>
            </a:r>
          </a:p>
          <a:p>
            <a:pPr marL="742950" lvl="2" indent="-457200" eaLnBrk="1" hangingPunct="1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en-US" altLang="en-US" sz="2000" dirty="0">
                <a:ea typeface="ＭＳ Ｐゴシック" pitchFamily="-105" charset="-128"/>
              </a:rPr>
              <a:t>E</a:t>
            </a:r>
            <a:r>
              <a:rPr lang="en-US" altLang="en-US" sz="2000" dirty="0" smtClean="0">
                <a:ea typeface="ＭＳ Ｐゴシック" pitchFamily="-105" charset="-128"/>
              </a:rPr>
              <a:t>mulate natural analogs</a:t>
            </a:r>
          </a:p>
          <a:p>
            <a:pPr marL="742950" lvl="2" indent="-457200" eaLnBrk="1" hangingPunct="1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en-US" altLang="en-US" sz="2000" dirty="0">
                <a:ea typeface="ＭＳ Ｐゴシック" pitchFamily="-105" charset="-128"/>
              </a:rPr>
              <a:t>L</a:t>
            </a:r>
            <a:r>
              <a:rPr lang="en-US" altLang="en-US" sz="2000" dirty="0" smtClean="0">
                <a:ea typeface="ＭＳ Ｐゴシック" pitchFamily="-105" charset="-128"/>
              </a:rPr>
              <a:t>et channels do the work</a:t>
            </a:r>
          </a:p>
          <a:p>
            <a:pPr marL="742950" lvl="2" indent="-457200" eaLnBrk="1" hangingPunct="1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en-US" altLang="en-US" sz="2000" dirty="0">
                <a:ea typeface="ＭＳ Ｐゴシック" pitchFamily="-105" charset="-128"/>
              </a:rPr>
              <a:t>L</a:t>
            </a:r>
            <a:r>
              <a:rPr lang="en-US" altLang="en-US" sz="2000" dirty="0" smtClean="0">
                <a:ea typeface="ＭＳ Ｐゴシック" pitchFamily="-105" charset="-128"/>
              </a:rPr>
              <a:t>et the channel use its floodplain</a:t>
            </a:r>
          </a:p>
          <a:p>
            <a:pPr marL="742950" lvl="2" indent="-457200" eaLnBrk="1" hangingPunct="1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en-US" altLang="en-US" sz="2000" dirty="0">
                <a:ea typeface="ＭＳ Ｐゴシック" pitchFamily="-105" charset="-128"/>
              </a:rPr>
              <a:t>M</a:t>
            </a:r>
            <a:r>
              <a:rPr lang="en-US" altLang="en-US" sz="2000" dirty="0" smtClean="0">
                <a:ea typeface="ＭＳ Ｐゴシック" pitchFamily="-105" charset="-128"/>
              </a:rPr>
              <a:t>anage inputs to the system so that the river can fix itself</a:t>
            </a:r>
          </a:p>
          <a:p>
            <a:pPr marL="742950" lvl="2" indent="-457200" eaLnBrk="1" hangingPunct="1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en-US" altLang="en-US" sz="2000" dirty="0" smtClean="0">
                <a:ea typeface="ＭＳ Ｐゴシック" pitchFamily="-105" charset="-128"/>
              </a:rPr>
              <a:t>Use direct manipulation of the channel as a last resort</a:t>
            </a:r>
          </a:p>
          <a:p>
            <a:pPr marL="742950" lvl="2" indent="-457200" eaLnBrk="1" hangingPunct="1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en-US" altLang="en-US" sz="2000" dirty="0">
                <a:ea typeface="ＭＳ Ｐゴシック" pitchFamily="-105" charset="-128"/>
              </a:rPr>
              <a:t>A</a:t>
            </a:r>
            <a:r>
              <a:rPr lang="en-US" altLang="en-US" sz="2000" dirty="0" smtClean="0">
                <a:ea typeface="ＭＳ Ｐゴシック" pitchFamily="-105" charset="-128"/>
              </a:rPr>
              <a:t>llow for the river to make its own changes</a:t>
            </a:r>
          </a:p>
          <a:p>
            <a:pPr marL="742950" lvl="2" indent="-457200" eaLnBrk="1" hangingPunct="1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en-US" altLang="en-US" sz="2000" dirty="0">
                <a:ea typeface="ＭＳ Ｐゴシック" pitchFamily="-105" charset="-128"/>
              </a:rPr>
              <a:t>U</a:t>
            </a:r>
            <a:r>
              <a:rPr lang="en-US" altLang="en-US" sz="2000" dirty="0" smtClean="0">
                <a:ea typeface="ＭＳ Ｐゴシック" pitchFamily="-105" charset="-128"/>
              </a:rPr>
              <a:t>se qualified/appropriate personnel to design restoration efforts</a:t>
            </a:r>
          </a:p>
        </p:txBody>
      </p:sp>
      <p:pic>
        <p:nvPicPr>
          <p:cNvPr id="50180" name="Picture 3" descr="C:\charles\dave-montgomery\scans-10-20-05\tools-fluv-geo-kondolf-piegay-fig7.14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057" y="276090"/>
            <a:ext cx="2674144" cy="1800359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4" y="4712068"/>
            <a:ext cx="3311526" cy="188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5499100" y="42862"/>
            <a:ext cx="0" cy="655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restore?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Depends on the goal of the restoration project, and the scale of the project.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0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52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u="sng" dirty="0" smtClean="0">
                <a:ea typeface="ＭＳ Ｐゴシック" pitchFamily="-105" charset="-128"/>
              </a:rPr>
              <a:t>Morphologic controls – what can we restore?</a:t>
            </a:r>
          </a:p>
        </p:txBody>
      </p:sp>
      <p:grpSp>
        <p:nvGrpSpPr>
          <p:cNvPr id="34" name="Group 73"/>
          <p:cNvGrpSpPr>
            <a:grpSpLocks/>
          </p:cNvGrpSpPr>
          <p:nvPr/>
        </p:nvGrpSpPr>
        <p:grpSpPr bwMode="auto">
          <a:xfrm>
            <a:off x="990600" y="838200"/>
            <a:ext cx="7732294" cy="5580356"/>
            <a:chOff x="0" y="0"/>
            <a:chExt cx="9144000" cy="6585012"/>
          </a:xfrm>
        </p:grpSpPr>
        <p:sp>
          <p:nvSpPr>
            <p:cNvPr id="35" name="Oval 2"/>
            <p:cNvSpPr>
              <a:spLocks noChangeArrowheads="1"/>
            </p:cNvSpPr>
            <p:nvPr/>
          </p:nvSpPr>
          <p:spPr bwMode="auto">
            <a:xfrm>
              <a:off x="0" y="0"/>
              <a:ext cx="1447800" cy="1143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pPr algn="ctr" eaLnBrk="1" hangingPunct="1"/>
              <a:r>
                <a:rPr lang="en-US" altLang="en-US" dirty="0">
                  <a:solidFill>
                    <a:schemeClr val="bg1"/>
                  </a:solidFill>
                  <a:latin typeface="Calibri" panose="020F0502020204030204" pitchFamily="34" charset="0"/>
                </a:rPr>
                <a:t>climate</a:t>
              </a:r>
              <a:endParaRPr lang="en-GB" altLang="en-US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Process 24"/>
            <p:cNvSpPr>
              <a:spLocks noChangeArrowheads="1"/>
            </p:cNvSpPr>
            <p:nvPr/>
          </p:nvSpPr>
          <p:spPr bwMode="auto">
            <a:xfrm>
              <a:off x="2209800" y="3505200"/>
              <a:ext cx="2514600" cy="1447800"/>
            </a:xfrm>
            <a:prstGeom prst="flowChart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03200" dist="38100" dir="13500000" sx="106000" sy="106000" algn="br" rotWithShape="0">
                <a:prstClr val="black">
                  <a:alpha val="40000"/>
                </a:prstClr>
              </a:outerShdw>
              <a:softEdge rad="0"/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ysClr val="windowText" lastClr="000000"/>
                  </a:solidFill>
                  <a:latin typeface="Calibri" pitchFamily="-105" charset="0"/>
                  <a:ea typeface="Calibri" pitchFamily="-105" charset="0"/>
                  <a:cs typeface="Calibri" pitchFamily="-105" charset="0"/>
                </a:rPr>
                <a:t>channel </a:t>
              </a:r>
              <a:r>
                <a:rPr lang="en-US" sz="2800" b="1" dirty="0" smtClean="0">
                  <a:solidFill>
                    <a:sysClr val="windowText" lastClr="000000"/>
                  </a:solidFill>
                  <a:latin typeface="Calibri" pitchFamily="-105" charset="0"/>
                  <a:ea typeface="Calibri" pitchFamily="-105" charset="0"/>
                  <a:cs typeface="Calibri" pitchFamily="-105" charset="0"/>
                </a:rPr>
                <a:t>morphology</a:t>
              </a:r>
              <a:endParaRPr lang="en-US" sz="2800" b="1" dirty="0">
                <a:solidFill>
                  <a:sysClr val="windowText" lastClr="000000"/>
                </a:solidFill>
                <a:latin typeface="Calibri" pitchFamily="-105" charset="0"/>
                <a:ea typeface="Calibri" pitchFamily="-105" charset="0"/>
                <a:cs typeface="Calibri" pitchFamily="-105" charset="0"/>
              </a:endParaRPr>
            </a:p>
          </p:txBody>
        </p:sp>
        <p:sp>
          <p:nvSpPr>
            <p:cNvPr id="37" name="Oval 22"/>
            <p:cNvSpPr>
              <a:spLocks noChangeArrowheads="1"/>
            </p:cNvSpPr>
            <p:nvPr/>
          </p:nvSpPr>
          <p:spPr bwMode="auto">
            <a:xfrm>
              <a:off x="1752600" y="0"/>
              <a:ext cx="1676400" cy="12192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pPr algn="ctr" eaLnBrk="1" hangingPunct="1"/>
              <a:r>
                <a:rPr lang="en-US" altLang="en-US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catchment </a:t>
              </a:r>
            </a:p>
            <a:p>
              <a:pPr algn="ctr" eaLnBrk="1" hangingPunct="1"/>
              <a:r>
                <a:rPr lang="en-US" altLang="en-US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vegetation</a:t>
              </a:r>
              <a:endParaRPr lang="en-GB" altLang="en-US" sz="2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Connector 25"/>
            <p:cNvSpPr>
              <a:spLocks noChangeArrowheads="1"/>
            </p:cNvSpPr>
            <p:nvPr/>
          </p:nvSpPr>
          <p:spPr bwMode="auto">
            <a:xfrm>
              <a:off x="228600" y="5257800"/>
              <a:ext cx="2057400" cy="12954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pPr algn="ctr"/>
              <a:r>
                <a:rPr lang="en-US" altLang="en-US" dirty="0">
                  <a:solidFill>
                    <a:srgbClr val="FFFFFF"/>
                  </a:solidFill>
                  <a:latin typeface="Calibri" panose="020F0502020204030204" pitchFamily="34" charset="0"/>
                </a:rPr>
                <a:t>geology</a:t>
              </a:r>
              <a:endParaRPr lang="en-US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39" name="Connector 26"/>
            <p:cNvSpPr>
              <a:spLocks noChangeArrowheads="1"/>
            </p:cNvSpPr>
            <p:nvPr/>
          </p:nvSpPr>
          <p:spPr bwMode="auto">
            <a:xfrm>
              <a:off x="2782769" y="5289612"/>
              <a:ext cx="2057400" cy="12954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pPr algn="ctr"/>
              <a:r>
                <a:rPr lang="en-US" altLang="en-US" dirty="0">
                  <a:solidFill>
                    <a:srgbClr val="FFFFFF"/>
                  </a:solidFill>
                  <a:latin typeface="Calibri" panose="020F0502020204030204" pitchFamily="34" charset="0"/>
                </a:rPr>
                <a:t>gradient</a:t>
              </a:r>
              <a:endParaRPr lang="en-US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41" name="Connector 27"/>
            <p:cNvSpPr>
              <a:spLocks noChangeArrowheads="1"/>
            </p:cNvSpPr>
            <p:nvPr/>
          </p:nvSpPr>
          <p:spPr bwMode="auto">
            <a:xfrm>
              <a:off x="5562600" y="5257800"/>
              <a:ext cx="2057400" cy="12954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pPr algn="ctr"/>
              <a:r>
                <a:rPr lang="en-US" altLang="en-US" sz="2800">
                  <a:solidFill>
                    <a:srgbClr val="FFFFFF"/>
                  </a:solidFill>
                  <a:latin typeface="Calibri" panose="020F0502020204030204" pitchFamily="34" charset="0"/>
                </a:rPr>
                <a:t>valley form</a:t>
              </a:r>
              <a:endParaRPr lang="en-US" altLang="en-US" sz="2800">
                <a:latin typeface="Calibri" panose="020F0502020204030204" pitchFamily="34" charset="0"/>
              </a:endParaRPr>
            </a:p>
          </p:txBody>
        </p:sp>
        <p:sp>
          <p:nvSpPr>
            <p:cNvPr id="42" name="Connector 28"/>
            <p:cNvSpPr>
              <a:spLocks noChangeArrowheads="1"/>
            </p:cNvSpPr>
            <p:nvPr/>
          </p:nvSpPr>
          <p:spPr bwMode="auto">
            <a:xfrm>
              <a:off x="228600" y="1752600"/>
              <a:ext cx="2362200" cy="1295400"/>
            </a:xfrm>
            <a:prstGeom prst="flowChartConnector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pPr algn="ctr"/>
              <a:r>
                <a:rPr lang="en-US" altLang="en-US" dirty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hydrology</a:t>
              </a:r>
            </a:p>
          </p:txBody>
        </p:sp>
        <p:sp>
          <p:nvSpPr>
            <p:cNvPr id="43" name="Connector 29"/>
            <p:cNvSpPr>
              <a:spLocks noChangeArrowheads="1"/>
            </p:cNvSpPr>
            <p:nvPr/>
          </p:nvSpPr>
          <p:spPr bwMode="auto">
            <a:xfrm>
              <a:off x="6019800" y="990600"/>
              <a:ext cx="2362200" cy="1295400"/>
            </a:xfrm>
            <a:prstGeom prst="flowChartConnector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800">
                  <a:solidFill>
                    <a:sysClr val="windowText" lastClr="000000"/>
                  </a:solidFill>
                  <a:latin typeface="Calibri" pitchFamily="-105" charset="0"/>
                  <a:ea typeface="Calibri" pitchFamily="-105" charset="0"/>
                  <a:cs typeface="Calibri" pitchFamily="-105" charset="0"/>
                </a:rPr>
                <a:t>riparian</a:t>
              </a:r>
            </a:p>
            <a:p>
              <a:pPr algn="ctr">
                <a:defRPr/>
              </a:pPr>
              <a:r>
                <a:rPr lang="en-US" sz="2800">
                  <a:solidFill>
                    <a:sysClr val="windowText" lastClr="000000"/>
                  </a:solidFill>
                  <a:latin typeface="Calibri" pitchFamily="-105" charset="0"/>
                  <a:ea typeface="Calibri" pitchFamily="-105" charset="0"/>
                  <a:cs typeface="Calibri" pitchFamily="-105" charset="0"/>
                </a:rPr>
                <a:t>veg.</a:t>
              </a:r>
            </a:p>
          </p:txBody>
        </p:sp>
        <p:sp>
          <p:nvSpPr>
            <p:cNvPr id="44" name="Connector 30"/>
            <p:cNvSpPr>
              <a:spLocks noChangeArrowheads="1"/>
            </p:cNvSpPr>
            <p:nvPr/>
          </p:nvSpPr>
          <p:spPr bwMode="auto">
            <a:xfrm>
              <a:off x="2438400" y="1066800"/>
              <a:ext cx="2362200" cy="1295400"/>
            </a:xfrm>
            <a:prstGeom prst="flowChartConnector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000" dirty="0">
                  <a:solidFill>
                    <a:sysClr val="windowText" lastClr="000000"/>
                  </a:solidFill>
                  <a:latin typeface="Calibri" pitchFamily="-105" charset="0"/>
                  <a:ea typeface="Calibri" pitchFamily="-105" charset="0"/>
                  <a:cs typeface="Calibri" pitchFamily="-105" charset="0"/>
                </a:rPr>
                <a:t>sediment&amp; wood inputs</a:t>
              </a:r>
            </a:p>
          </p:txBody>
        </p:sp>
        <p:cxnSp>
          <p:nvCxnSpPr>
            <p:cNvPr id="45" name="Elbow Connector 35"/>
            <p:cNvCxnSpPr>
              <a:cxnSpLocks noChangeShapeType="1"/>
              <a:stCxn id="38" idx="0"/>
              <a:endCxn id="36" idx="1"/>
            </p:cNvCxnSpPr>
            <p:nvPr/>
          </p:nvCxnSpPr>
          <p:spPr bwMode="auto">
            <a:xfrm rot="5400000" flipH="1" flipV="1">
              <a:off x="1219200" y="4267200"/>
              <a:ext cx="1028700" cy="952500"/>
            </a:xfrm>
            <a:prstGeom prst="bentConnector2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Straight Arrow Connector 38"/>
            <p:cNvCxnSpPr>
              <a:cxnSpLocks noChangeShapeType="1"/>
              <a:stCxn id="39" idx="0"/>
              <a:endCxn id="36" idx="2"/>
            </p:cNvCxnSpPr>
            <p:nvPr/>
          </p:nvCxnSpPr>
          <p:spPr bwMode="auto">
            <a:xfrm flipH="1" flipV="1">
              <a:off x="3467100" y="4953000"/>
              <a:ext cx="344369" cy="336613"/>
            </a:xfrm>
            <a:prstGeom prst="straightConnector1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Shape 41"/>
            <p:cNvCxnSpPr>
              <a:cxnSpLocks noChangeShapeType="1"/>
              <a:stCxn id="41" idx="0"/>
              <a:endCxn id="36" idx="3"/>
            </p:cNvCxnSpPr>
            <p:nvPr/>
          </p:nvCxnSpPr>
          <p:spPr bwMode="auto">
            <a:xfrm rot="16200000" flipV="1">
              <a:off x="5143500" y="3810000"/>
              <a:ext cx="1028700" cy="1866900"/>
            </a:xfrm>
            <a:prstGeom prst="bentConnector2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Shape 43"/>
            <p:cNvCxnSpPr>
              <a:cxnSpLocks noChangeShapeType="1"/>
              <a:stCxn id="43" idx="4"/>
            </p:cNvCxnSpPr>
            <p:nvPr/>
          </p:nvCxnSpPr>
          <p:spPr bwMode="auto">
            <a:xfrm rot="5400000">
              <a:off x="5276850" y="1733550"/>
              <a:ext cx="1371600" cy="2476500"/>
            </a:xfrm>
            <a:prstGeom prst="bentConnector2">
              <a:avLst/>
            </a:prstGeom>
            <a:noFill/>
            <a:ln w="57150">
              <a:solidFill>
                <a:schemeClr val="accent4">
                  <a:lumMod val="60000"/>
                  <a:lumOff val="40000"/>
                </a:schemeClr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Straight Arrow Connector 45"/>
            <p:cNvCxnSpPr>
              <a:cxnSpLocks noChangeShapeType="1"/>
              <a:stCxn id="44" idx="4"/>
              <a:endCxn id="36" idx="0"/>
            </p:cNvCxnSpPr>
            <p:nvPr/>
          </p:nvCxnSpPr>
          <p:spPr bwMode="auto">
            <a:xfrm rot="5400000">
              <a:off x="2971800" y="2857500"/>
              <a:ext cx="1143000" cy="152400"/>
            </a:xfrm>
            <a:prstGeom prst="straightConnector1">
              <a:avLst/>
            </a:prstGeom>
            <a:noFill/>
            <a:ln w="57150">
              <a:solidFill>
                <a:schemeClr val="accent4">
                  <a:lumMod val="60000"/>
                  <a:lumOff val="40000"/>
                </a:schemeClr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Shape 47"/>
            <p:cNvCxnSpPr>
              <a:cxnSpLocks noChangeShapeType="1"/>
              <a:stCxn id="42" idx="4"/>
            </p:cNvCxnSpPr>
            <p:nvPr/>
          </p:nvCxnSpPr>
          <p:spPr bwMode="auto">
            <a:xfrm rot="16200000" flipH="1">
              <a:off x="1504950" y="2952750"/>
              <a:ext cx="609600" cy="800100"/>
            </a:xfrm>
            <a:prstGeom prst="bentConnector2">
              <a:avLst/>
            </a:prstGeom>
            <a:noFill/>
            <a:ln w="57150">
              <a:solidFill>
                <a:schemeClr val="accent4">
                  <a:lumMod val="60000"/>
                  <a:lumOff val="40000"/>
                </a:schemeClr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" name="Connector 51"/>
            <p:cNvSpPr>
              <a:spLocks noChangeArrowheads="1"/>
            </p:cNvSpPr>
            <p:nvPr/>
          </p:nvSpPr>
          <p:spPr bwMode="auto">
            <a:xfrm>
              <a:off x="4191000" y="2209800"/>
              <a:ext cx="2514600" cy="1143000"/>
            </a:xfrm>
            <a:prstGeom prst="flowChartConnector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000" dirty="0">
                  <a:solidFill>
                    <a:srgbClr val="FFFFFF"/>
                  </a:solidFill>
                  <a:latin typeface="Calibri" pitchFamily="-105" charset="0"/>
                  <a:ea typeface="Calibri" pitchFamily="-105" charset="0"/>
                  <a:cs typeface="Calibri" pitchFamily="-105" charset="0"/>
                </a:rPr>
                <a:t>flow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rgbClr val="FFFFFF"/>
                  </a:solidFill>
                  <a:latin typeface="Calibri" pitchFamily="-105" charset="0"/>
                  <a:ea typeface="Calibri" pitchFamily="-105" charset="0"/>
                  <a:cs typeface="Calibri" pitchFamily="-105" charset="0"/>
                </a:rPr>
                <a:t>obstructions</a:t>
              </a:r>
            </a:p>
          </p:txBody>
        </p:sp>
        <p:cxnSp>
          <p:nvCxnSpPr>
            <p:cNvPr id="53" name="Straight Arrow Connector 53"/>
            <p:cNvCxnSpPr>
              <a:cxnSpLocks noChangeShapeType="1"/>
              <a:stCxn id="43" idx="2"/>
              <a:endCxn id="52" idx="0"/>
            </p:cNvCxnSpPr>
            <p:nvPr/>
          </p:nvCxnSpPr>
          <p:spPr bwMode="auto">
            <a:xfrm rot="10800000" flipV="1">
              <a:off x="5448300" y="1638300"/>
              <a:ext cx="571500" cy="571500"/>
            </a:xfrm>
            <a:prstGeom prst="straightConnector1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Straight Arrow Connector 56"/>
            <p:cNvCxnSpPr>
              <a:cxnSpLocks noChangeShapeType="1"/>
              <a:stCxn id="44" idx="6"/>
              <a:endCxn id="52" idx="0"/>
            </p:cNvCxnSpPr>
            <p:nvPr/>
          </p:nvCxnSpPr>
          <p:spPr bwMode="auto">
            <a:xfrm>
              <a:off x="4800600" y="1714500"/>
              <a:ext cx="647700" cy="495300"/>
            </a:xfrm>
            <a:prstGeom prst="straightConnector1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Straight Arrow Connector 58"/>
            <p:cNvCxnSpPr>
              <a:cxnSpLocks noChangeShapeType="1"/>
              <a:stCxn id="52" idx="3"/>
            </p:cNvCxnSpPr>
            <p:nvPr/>
          </p:nvCxnSpPr>
          <p:spPr bwMode="auto">
            <a:xfrm rot="5400000">
              <a:off x="4177134" y="3123079"/>
              <a:ext cx="319788" cy="444455"/>
            </a:xfrm>
            <a:prstGeom prst="straightConnector1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Straight Arrow Connector 62"/>
            <p:cNvCxnSpPr>
              <a:cxnSpLocks noChangeShapeType="1"/>
              <a:stCxn id="35" idx="6"/>
              <a:endCxn id="37" idx="2"/>
            </p:cNvCxnSpPr>
            <p:nvPr/>
          </p:nvCxnSpPr>
          <p:spPr bwMode="auto">
            <a:xfrm>
              <a:off x="1447800" y="571500"/>
              <a:ext cx="304800" cy="38100"/>
            </a:xfrm>
            <a:prstGeom prst="straightConnector1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Straight Arrow Connector 64"/>
            <p:cNvCxnSpPr>
              <a:cxnSpLocks noChangeShapeType="1"/>
              <a:stCxn id="35" idx="4"/>
              <a:endCxn id="42" idx="0"/>
            </p:cNvCxnSpPr>
            <p:nvPr/>
          </p:nvCxnSpPr>
          <p:spPr bwMode="auto">
            <a:xfrm rot="16200000" flipH="1">
              <a:off x="762000" y="1104900"/>
              <a:ext cx="609600" cy="685800"/>
            </a:xfrm>
            <a:prstGeom prst="straightConnector1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Straight Arrow Connector 66"/>
            <p:cNvCxnSpPr>
              <a:cxnSpLocks noChangeShapeType="1"/>
              <a:stCxn id="35" idx="5"/>
              <a:endCxn id="44" idx="2"/>
            </p:cNvCxnSpPr>
            <p:nvPr/>
          </p:nvCxnSpPr>
          <p:spPr bwMode="auto">
            <a:xfrm rot="16200000" flipH="1">
              <a:off x="1467643" y="743743"/>
              <a:ext cx="738888" cy="1202625"/>
            </a:xfrm>
            <a:prstGeom prst="straightConnector1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Straight Arrow Connector 68"/>
            <p:cNvCxnSpPr>
              <a:cxnSpLocks noChangeShapeType="1"/>
              <a:stCxn id="37" idx="6"/>
              <a:endCxn id="44" idx="0"/>
            </p:cNvCxnSpPr>
            <p:nvPr/>
          </p:nvCxnSpPr>
          <p:spPr bwMode="auto">
            <a:xfrm>
              <a:off x="3429000" y="609600"/>
              <a:ext cx="190500" cy="457200"/>
            </a:xfrm>
            <a:prstGeom prst="straightConnector1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" name="Up-Down Arrow 69"/>
            <p:cNvSpPr>
              <a:spLocks noChangeArrowheads="1"/>
            </p:cNvSpPr>
            <p:nvPr/>
          </p:nvSpPr>
          <p:spPr bwMode="auto">
            <a:xfrm>
              <a:off x="8382000" y="990600"/>
              <a:ext cx="762000" cy="5486400"/>
            </a:xfrm>
            <a:prstGeom prst="upDown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11000">
                  <a:schemeClr val="accent4">
                    <a:lumMod val="60000"/>
                    <a:lumOff val="40000"/>
                  </a:schemeClr>
                </a:gs>
                <a:gs pos="52000">
                  <a:schemeClr val="accent2"/>
                </a:gs>
                <a:gs pos="89000">
                  <a:schemeClr val="accent1"/>
                </a:gs>
              </a:gsLst>
              <a:lin ang="5400000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" name="TextBox 70"/>
            <p:cNvSpPr txBox="1">
              <a:spLocks noChangeArrowheads="1"/>
            </p:cNvSpPr>
            <p:nvPr/>
          </p:nvSpPr>
          <p:spPr bwMode="auto">
            <a:xfrm rot="16200000">
              <a:off x="8423455" y="1212749"/>
              <a:ext cx="683553" cy="500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 dirty="0">
                  <a:latin typeface="Calibri" panose="020F0502020204030204" pitchFamily="34" charset="0"/>
                </a:rPr>
                <a:t>fast</a:t>
              </a:r>
            </a:p>
          </p:txBody>
        </p:sp>
        <p:sp>
          <p:nvSpPr>
            <p:cNvPr id="62" name="TextBox 71"/>
            <p:cNvSpPr txBox="1">
              <a:spLocks noChangeArrowheads="1"/>
            </p:cNvSpPr>
            <p:nvPr/>
          </p:nvSpPr>
          <p:spPr bwMode="auto">
            <a:xfrm rot="16200000">
              <a:off x="8361686" y="5687053"/>
              <a:ext cx="807089" cy="500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 dirty="0">
                  <a:latin typeface="Calibri" panose="020F0502020204030204" pitchFamily="34" charset="0"/>
                </a:rPr>
                <a:t>slow</a:t>
              </a:r>
            </a:p>
          </p:txBody>
        </p:sp>
        <p:sp>
          <p:nvSpPr>
            <p:cNvPr id="63" name="TextBox 72"/>
            <p:cNvSpPr txBox="1">
              <a:spLocks noChangeArrowheads="1"/>
            </p:cNvSpPr>
            <p:nvPr/>
          </p:nvSpPr>
          <p:spPr bwMode="auto">
            <a:xfrm rot="16200000">
              <a:off x="7690139" y="3480424"/>
              <a:ext cx="2141258" cy="500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itchFamily="-105" charset="-128"/>
                </a:defRPr>
              </a:lvl9pPr>
            </a:lstStyle>
            <a:p>
              <a:r>
                <a:rPr lang="en-US" altLang="en-US" b="1">
                  <a:latin typeface="Calibri" panose="020F0502020204030204" pitchFamily="34" charset="0"/>
                </a:rPr>
                <a:t>rate of change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527050" y="1371600"/>
            <a:ext cx="3033713" cy="1905000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Geology</a:t>
            </a:r>
          </a:p>
          <a:p>
            <a:pPr algn="ctr" eaLnBrk="1" hangingPunct="1"/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Climate</a:t>
            </a:r>
          </a:p>
          <a:p>
            <a:pPr algn="ctr" eaLnBrk="1" hangingPunct="1"/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Regional Vegetation</a:t>
            </a:r>
          </a:p>
          <a:p>
            <a:pPr algn="ctr" eaLnBrk="1" hangingPunct="1"/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5056188" y="1371600"/>
            <a:ext cx="2633662" cy="22098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000">
                <a:solidFill>
                  <a:srgbClr val="000000"/>
                </a:solidFill>
                <a:ea typeface="Calibri" charset="0"/>
                <a:cs typeface="Calibri" charset="0"/>
              </a:rPr>
              <a:t>Land Use</a:t>
            </a:r>
          </a:p>
          <a:p>
            <a:pPr algn="ctr">
              <a:defRPr/>
            </a:pPr>
            <a:r>
              <a:rPr lang="en-US" sz="2000">
                <a:solidFill>
                  <a:srgbClr val="000000"/>
                </a:solidFill>
                <a:ea typeface="Calibri" charset="0"/>
                <a:cs typeface="Calibri" charset="0"/>
              </a:rPr>
              <a:t>Pollution</a:t>
            </a:r>
          </a:p>
          <a:p>
            <a:pPr algn="ctr">
              <a:defRPr/>
            </a:pPr>
            <a:r>
              <a:rPr lang="en-US" sz="2000">
                <a:solidFill>
                  <a:srgbClr val="000000"/>
                </a:solidFill>
                <a:ea typeface="Calibri" charset="0"/>
                <a:cs typeface="Calibri" charset="0"/>
              </a:rPr>
              <a:t>River Engineering</a:t>
            </a:r>
          </a:p>
          <a:p>
            <a:pPr algn="ctr">
              <a:defRPr/>
            </a:pPr>
            <a:r>
              <a:rPr lang="en-US" sz="2000">
                <a:solidFill>
                  <a:srgbClr val="000000"/>
                </a:solidFill>
                <a:ea typeface="Calibri" charset="0"/>
                <a:cs typeface="Calibri" charset="0"/>
              </a:rPr>
              <a:t>Floodplain Development</a:t>
            </a:r>
          </a:p>
          <a:p>
            <a:pPr algn="ctr">
              <a:defRPr/>
            </a:pPr>
            <a:r>
              <a:rPr lang="en-US" sz="2000">
                <a:solidFill>
                  <a:srgbClr val="000000"/>
                </a:solidFill>
                <a:ea typeface="Calibri" charset="0"/>
                <a:cs typeface="Calibri" charset="0"/>
              </a:rPr>
              <a:t>Restoration/LWD</a:t>
            </a:r>
          </a:p>
        </p:txBody>
      </p:sp>
      <p:sp>
        <p:nvSpPr>
          <p:cNvPr id="108548" name="Oval 4"/>
          <p:cNvSpPr>
            <a:spLocks noChangeArrowheads="1"/>
          </p:cNvSpPr>
          <p:nvPr/>
        </p:nvSpPr>
        <p:spPr bwMode="auto">
          <a:xfrm>
            <a:off x="339725" y="4343400"/>
            <a:ext cx="2355850" cy="1600200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itchFamily="-105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Flow Regime</a:t>
            </a:r>
          </a:p>
          <a:p>
            <a:pPr algn="ctr" eaLnBrk="1" hangingPunct="1"/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Sediment Regime</a:t>
            </a:r>
          </a:p>
          <a:p>
            <a:pPr algn="ctr" eaLnBrk="1" hangingPunct="1"/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Wood Regime</a:t>
            </a:r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8549" name="Oval 5"/>
          <p:cNvSpPr>
            <a:spLocks noChangeArrowheads="1"/>
          </p:cNvSpPr>
          <p:nvPr/>
        </p:nvSpPr>
        <p:spPr bwMode="auto">
          <a:xfrm>
            <a:off x="3733800" y="4419600"/>
            <a:ext cx="2355850" cy="1524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000000"/>
                </a:solidFill>
                <a:ea typeface="Calibri" charset="0"/>
                <a:cs typeface="Calibri" charset="0"/>
              </a:rPr>
              <a:t>Habitat</a:t>
            </a:r>
          </a:p>
          <a:p>
            <a:pPr algn="ctr">
              <a:defRPr/>
            </a:pPr>
            <a:r>
              <a:rPr lang="en-US">
                <a:solidFill>
                  <a:srgbClr val="000000"/>
                </a:solidFill>
                <a:ea typeface="Calibri" charset="0"/>
                <a:cs typeface="Calibri" charset="0"/>
              </a:rPr>
              <a:t>Structure &amp;</a:t>
            </a:r>
          </a:p>
          <a:p>
            <a:pPr algn="ctr">
              <a:defRPr/>
            </a:pPr>
            <a:r>
              <a:rPr lang="en-US">
                <a:solidFill>
                  <a:srgbClr val="000000"/>
                </a:solidFill>
                <a:ea typeface="Calibri" charset="0"/>
                <a:cs typeface="Calibri" charset="0"/>
              </a:rPr>
              <a:t>Dynamics</a:t>
            </a:r>
          </a:p>
        </p:txBody>
      </p:sp>
      <p:sp>
        <p:nvSpPr>
          <p:cNvPr id="108550" name="Oval 6"/>
          <p:cNvSpPr>
            <a:spLocks noChangeArrowheads="1"/>
          </p:cNvSpPr>
          <p:nvPr/>
        </p:nvSpPr>
        <p:spPr bwMode="auto">
          <a:xfrm>
            <a:off x="6996113" y="4191000"/>
            <a:ext cx="2147887" cy="1676400"/>
          </a:xfrm>
          <a:prstGeom prst="ellipse">
            <a:avLst/>
          </a:prstGeom>
          <a:solidFill>
            <a:schemeClr val="accent4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000000"/>
                </a:solidFill>
                <a:ea typeface="Calibri" charset="0"/>
                <a:cs typeface="Calibri" charset="0"/>
              </a:rPr>
              <a:t>Biotic Condition</a:t>
            </a:r>
          </a:p>
          <a:p>
            <a:pPr algn="ctr">
              <a:defRPr/>
            </a:pPr>
            <a:r>
              <a:rPr lang="en-US" sz="2000">
                <a:solidFill>
                  <a:srgbClr val="000000"/>
                </a:solidFill>
                <a:ea typeface="Calibri" charset="0"/>
                <a:cs typeface="Calibri" charset="0"/>
              </a:rPr>
              <a:t>(creature viability)</a:t>
            </a:r>
          </a:p>
        </p:txBody>
      </p:sp>
      <p:sp>
        <p:nvSpPr>
          <p:cNvPr id="19469" name="Line 7"/>
          <p:cNvSpPr>
            <a:spLocks noChangeShapeType="1"/>
          </p:cNvSpPr>
          <p:nvPr/>
        </p:nvSpPr>
        <p:spPr bwMode="auto">
          <a:xfrm>
            <a:off x="1662113" y="6477000"/>
            <a:ext cx="63039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0" name="Line 8"/>
          <p:cNvSpPr>
            <a:spLocks noChangeShapeType="1"/>
          </p:cNvSpPr>
          <p:nvPr/>
        </p:nvSpPr>
        <p:spPr bwMode="auto">
          <a:xfrm flipV="1">
            <a:off x="7966075" y="58674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1" name="Line 9"/>
          <p:cNvSpPr>
            <a:spLocks noChangeShapeType="1"/>
          </p:cNvSpPr>
          <p:nvPr/>
        </p:nvSpPr>
        <p:spPr bwMode="auto">
          <a:xfrm>
            <a:off x="6096000" y="5181600"/>
            <a:ext cx="9001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2" name="Line 10"/>
          <p:cNvSpPr>
            <a:spLocks noChangeShapeType="1"/>
          </p:cNvSpPr>
          <p:nvPr/>
        </p:nvSpPr>
        <p:spPr bwMode="auto">
          <a:xfrm>
            <a:off x="2701925" y="5181600"/>
            <a:ext cx="10382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3" name="Line 11"/>
          <p:cNvSpPr>
            <a:spLocks noChangeShapeType="1"/>
          </p:cNvSpPr>
          <p:nvPr/>
        </p:nvSpPr>
        <p:spPr bwMode="auto">
          <a:xfrm>
            <a:off x="1454150" y="59436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4" name="Line 12"/>
          <p:cNvSpPr>
            <a:spLocks noChangeShapeType="1"/>
          </p:cNvSpPr>
          <p:nvPr/>
        </p:nvSpPr>
        <p:spPr bwMode="auto">
          <a:xfrm>
            <a:off x="1454150" y="6477000"/>
            <a:ext cx="2079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5" name="Line 13"/>
          <p:cNvSpPr>
            <a:spLocks noChangeShapeType="1"/>
          </p:cNvSpPr>
          <p:nvPr/>
        </p:nvSpPr>
        <p:spPr bwMode="auto">
          <a:xfrm>
            <a:off x="1593850" y="3276600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6" name="Line 14"/>
          <p:cNvSpPr>
            <a:spLocks noChangeShapeType="1"/>
          </p:cNvSpPr>
          <p:nvPr/>
        </p:nvSpPr>
        <p:spPr bwMode="auto">
          <a:xfrm flipH="1">
            <a:off x="3505200" y="2971800"/>
            <a:ext cx="152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7" name="Line 15"/>
          <p:cNvSpPr>
            <a:spLocks noChangeShapeType="1"/>
          </p:cNvSpPr>
          <p:nvPr/>
        </p:nvSpPr>
        <p:spPr bwMode="auto">
          <a:xfrm flipH="1">
            <a:off x="5181600" y="3581400"/>
            <a:ext cx="2286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8" name="Line 16"/>
          <p:cNvSpPr>
            <a:spLocks noChangeShapeType="1"/>
          </p:cNvSpPr>
          <p:nvPr/>
        </p:nvSpPr>
        <p:spPr bwMode="auto">
          <a:xfrm>
            <a:off x="6629400" y="3581400"/>
            <a:ext cx="838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9" name="Title 16"/>
          <p:cNvSpPr>
            <a:spLocks noGrp="1"/>
          </p:cNvSpPr>
          <p:nvPr>
            <p:ph type="title"/>
          </p:nvPr>
        </p:nvSpPr>
        <p:spPr>
          <a:xfrm>
            <a:off x="152400" y="1143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u="sng" dirty="0" smtClean="0">
                <a:ea typeface="ＭＳ Ｐゴシック" pitchFamily="-105" charset="-128"/>
              </a:rPr>
              <a:t>General restoration considerations</a:t>
            </a:r>
          </a:p>
        </p:txBody>
      </p:sp>
      <p:sp>
        <p:nvSpPr>
          <p:cNvPr id="19480" name="Content Placeholder 17"/>
          <p:cNvSpPr>
            <a:spLocks noGrp="1"/>
          </p:cNvSpPr>
          <p:nvPr>
            <p:ph idx="1"/>
          </p:nvPr>
        </p:nvSpPr>
        <p:spPr>
          <a:xfrm>
            <a:off x="304800" y="838200"/>
            <a:ext cx="9144000" cy="1371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itchFamily="-105" charset="-128"/>
              </a:rPr>
              <a:t>C</a:t>
            </a:r>
            <a:r>
              <a:rPr lang="en-US" altLang="en-US" dirty="0" smtClean="0">
                <a:ea typeface="ＭＳ Ｐゴシック" pitchFamily="-105" charset="-128"/>
              </a:rPr>
              <a:t>onceptual model #2 (more specific to restoration)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/>
          <p:cNvSpPr>
            <a:spLocks noGrp="1"/>
          </p:cNvSpPr>
          <p:nvPr>
            <p:ph type="title"/>
          </p:nvPr>
        </p:nvSpPr>
        <p:spPr>
          <a:xfrm>
            <a:off x="85725" y="4762"/>
            <a:ext cx="5715000" cy="838200"/>
          </a:xfrm>
        </p:spPr>
        <p:txBody>
          <a:bodyPr/>
          <a:lstStyle/>
          <a:p>
            <a:pPr eaLnBrk="1" hangingPunct="1"/>
            <a:r>
              <a:rPr lang="en-US" altLang="en-US" u="sng" dirty="0">
                <a:ea typeface="ＭＳ Ｐゴシック" pitchFamily="-105" charset="-128"/>
              </a:rPr>
              <a:t>S</a:t>
            </a:r>
            <a:r>
              <a:rPr lang="en-US" altLang="en-US" u="sng" dirty="0" smtClean="0">
                <a:ea typeface="ＭＳ Ｐゴシック" pitchFamily="-105" charset="-128"/>
              </a:rPr>
              <a:t>almon habitat restoration</a:t>
            </a:r>
          </a:p>
        </p:txBody>
      </p:sp>
      <p:sp>
        <p:nvSpPr>
          <p:cNvPr id="21508" name="Content Placeholder 4"/>
          <p:cNvSpPr>
            <a:spLocks noGrp="1"/>
          </p:cNvSpPr>
          <p:nvPr>
            <p:ph idx="1"/>
          </p:nvPr>
        </p:nvSpPr>
        <p:spPr>
          <a:xfrm>
            <a:off x="457200" y="838200"/>
            <a:ext cx="9144000" cy="1143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>
                <a:ea typeface="ＭＳ Ｐゴシック" pitchFamily="-105" charset="-128"/>
              </a:rPr>
              <a:t>supply of water, sediment &amp; wood </a:t>
            </a:r>
            <a:r>
              <a:rPr lang="en-US" altLang="en-US" dirty="0" smtClean="0">
                <a:ea typeface="ＭＳ Ｐゴシック" pitchFamily="-105" charset="-128"/>
                <a:sym typeface="Wingdings" panose="05000000000000000000" pitchFamily="2" charset="2"/>
              </a:rPr>
              <a:t> </a:t>
            </a:r>
            <a:r>
              <a:rPr lang="en-US" altLang="en-US" b="1" dirty="0" smtClean="0">
                <a:ea typeface="ＭＳ Ｐゴシック" pitchFamily="-105" charset="-128"/>
              </a:rPr>
              <a:t>salmon habitat</a:t>
            </a:r>
          </a:p>
        </p:txBody>
      </p:sp>
      <p:pic>
        <p:nvPicPr>
          <p:cNvPr id="21507" name="Picture 2" descr="flowchart copy.tif                                             00098706Macintosh HD                   BC2CE79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5715000" cy="5213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4056</TotalTime>
  <Words>1954</Words>
  <Application>Microsoft Office PowerPoint</Application>
  <PresentationFormat>On-screen Show (4:3)</PresentationFormat>
  <Paragraphs>328</Paragraphs>
  <Slides>57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Arial</vt:lpstr>
      <vt:lpstr>Calibri</vt:lpstr>
      <vt:lpstr>Calibri Light</vt:lpstr>
      <vt:lpstr>Comic Sans MS</vt:lpstr>
      <vt:lpstr>Monotype Sorts</vt:lpstr>
      <vt:lpstr>ＭＳ Ｐゴシック</vt:lpstr>
      <vt:lpstr>Times</vt:lpstr>
      <vt:lpstr>Times New Roman</vt:lpstr>
      <vt:lpstr>Wingdings</vt:lpstr>
      <vt:lpstr>Office Theme</vt:lpstr>
      <vt:lpstr>CorelDRAW</vt:lpstr>
      <vt:lpstr>PowerPoint Presentation</vt:lpstr>
      <vt:lpstr>PowerPoint Presentation</vt:lpstr>
      <vt:lpstr>River engineering is an old idea</vt:lpstr>
      <vt:lpstr>River restoration is newer</vt:lpstr>
      <vt:lpstr>River restoration is newer</vt:lpstr>
      <vt:lpstr>What do we restore?</vt:lpstr>
      <vt:lpstr>Morphologic controls – what can we restore?</vt:lpstr>
      <vt:lpstr>General restoration considerations</vt:lpstr>
      <vt:lpstr>Salmon habitat restoration</vt:lpstr>
      <vt:lpstr>Where do we restore?</vt:lpstr>
      <vt:lpstr>Fluvial sub-environments</vt:lpstr>
      <vt:lpstr>Stream &amp; habitat scales</vt:lpstr>
      <vt:lpstr>Basic river restoration steps</vt:lpstr>
      <vt:lpstr>PowerPoint Presentation</vt:lpstr>
      <vt:lpstr>Large woody debris (LWD)</vt:lpstr>
      <vt:lpstr>Restoration of LWD</vt:lpstr>
      <vt:lpstr>LWD supply: global forests</vt:lpstr>
      <vt:lpstr>Global forests</vt:lpstr>
      <vt:lpstr>Global forests</vt:lpstr>
      <vt:lpstr>PowerPoint Presentation</vt:lpstr>
      <vt:lpstr>De-snagging</vt:lpstr>
      <vt:lpstr>What does LWD do for streams?</vt:lpstr>
      <vt:lpstr>LWD at channel scale </vt:lpstr>
      <vt:lpstr>LWD at reach scale</vt:lpstr>
      <vt:lpstr>LWD at valley scale</vt:lpstr>
      <vt:lpstr>LWD at valley scale</vt:lpstr>
      <vt:lpstr>Watershed Scale</vt:lpstr>
      <vt:lpstr>LWD across scales</vt:lpstr>
      <vt:lpstr>LWD size</vt:lpstr>
      <vt:lpstr>LWD restoration</vt:lpstr>
      <vt:lpstr>so:</vt:lpstr>
      <vt:lpstr>PowerPoint Presentation</vt:lpstr>
      <vt:lpstr>PowerPoint Presentation</vt:lpstr>
      <vt:lpstr>PowerPoint Presentation</vt:lpstr>
      <vt:lpstr>Uvas Creek</vt:lpstr>
      <vt:lpstr>Uvas Creek ‘restoration’</vt:lpstr>
      <vt:lpstr>Where to look for context?</vt:lpstr>
      <vt:lpstr>but…</vt:lpstr>
      <vt:lpstr>What should they look like?</vt:lpstr>
      <vt:lpstr>Beaver restoration</vt:lpstr>
      <vt:lpstr>Beaver dam restoration</vt:lpstr>
      <vt:lpstr>Benewah Creek, Idaho</vt:lpstr>
      <vt:lpstr>What are some other restoration projects?</vt:lpstr>
      <vt:lpstr>Skokomish River</vt:lpstr>
      <vt:lpstr>Skokomish River</vt:lpstr>
      <vt:lpstr>Skokomish River</vt:lpstr>
      <vt:lpstr>NF Skokomish River</vt:lpstr>
      <vt:lpstr>NF Skokomish River</vt:lpstr>
      <vt:lpstr>NF Skokomish River</vt:lpstr>
      <vt:lpstr>Seattle Urban Streams</vt:lpstr>
      <vt:lpstr>Seattle Urban Streams</vt:lpstr>
      <vt:lpstr>Seattle Urban Streams</vt:lpstr>
      <vt:lpstr>Elwha River</vt:lpstr>
      <vt:lpstr>General restoration considerations</vt:lpstr>
      <vt:lpstr>Elwha River</vt:lpstr>
      <vt:lpstr>Elwha River</vt:lpstr>
      <vt:lpstr>PowerPoint Presentation</vt:lpstr>
    </vt:vector>
  </TitlesOfParts>
  <Company>University of Washington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Engineered Log Jams</dc:title>
  <dc:creator>Geological Sciences</dc:creator>
  <cp:lastModifiedBy>Sarah</cp:lastModifiedBy>
  <cp:revision>151</cp:revision>
  <cp:lastPrinted>2000-08-23T00:51:23Z</cp:lastPrinted>
  <dcterms:created xsi:type="dcterms:W3CDTF">2012-11-21T19:09:24Z</dcterms:created>
  <dcterms:modified xsi:type="dcterms:W3CDTF">2015-12-04T18:39:18Z</dcterms:modified>
</cp:coreProperties>
</file>