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58" r:id="rId1"/>
  </p:sldMasterIdLst>
  <p:notesMasterIdLst>
    <p:notesMasterId r:id="rId46"/>
  </p:notesMasterIdLst>
  <p:sldIdLst>
    <p:sldId id="403" r:id="rId2"/>
    <p:sldId id="389" r:id="rId3"/>
    <p:sldId id="397" r:id="rId4"/>
    <p:sldId id="344" r:id="rId5"/>
    <p:sldId id="364" r:id="rId6"/>
    <p:sldId id="390" r:id="rId7"/>
    <p:sldId id="391" r:id="rId8"/>
    <p:sldId id="317" r:id="rId9"/>
    <p:sldId id="385" r:id="rId10"/>
    <p:sldId id="379" r:id="rId11"/>
    <p:sldId id="380" r:id="rId12"/>
    <p:sldId id="381" r:id="rId13"/>
    <p:sldId id="386" r:id="rId14"/>
    <p:sldId id="382" r:id="rId15"/>
    <p:sldId id="383" r:id="rId16"/>
    <p:sldId id="387" r:id="rId17"/>
    <p:sldId id="384" r:id="rId18"/>
    <p:sldId id="388" r:id="rId19"/>
    <p:sldId id="347" r:id="rId20"/>
    <p:sldId id="348" r:id="rId21"/>
    <p:sldId id="302" r:id="rId22"/>
    <p:sldId id="401" r:id="rId23"/>
    <p:sldId id="313" r:id="rId24"/>
    <p:sldId id="392" r:id="rId25"/>
    <p:sldId id="399" r:id="rId26"/>
    <p:sldId id="356" r:id="rId27"/>
    <p:sldId id="357" r:id="rId28"/>
    <p:sldId id="306" r:id="rId29"/>
    <p:sldId id="316" r:id="rId30"/>
    <p:sldId id="375" r:id="rId31"/>
    <p:sldId id="285" r:id="rId32"/>
    <p:sldId id="376" r:id="rId33"/>
    <p:sldId id="355" r:id="rId34"/>
    <p:sldId id="349" r:id="rId35"/>
    <p:sldId id="373" r:id="rId36"/>
    <p:sldId id="400" r:id="rId37"/>
    <p:sldId id="314" r:id="rId38"/>
    <p:sldId id="352" r:id="rId39"/>
    <p:sldId id="287" r:id="rId40"/>
    <p:sldId id="361" r:id="rId41"/>
    <p:sldId id="338" r:id="rId42"/>
    <p:sldId id="394" r:id="rId43"/>
    <p:sldId id="396" r:id="rId44"/>
    <p:sldId id="395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202"/>
    <a:srgbClr val="F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892" autoAdjust="0"/>
  </p:normalViewPr>
  <p:slideViewPr>
    <p:cSldViewPr>
      <p:cViewPr>
        <p:scale>
          <a:sx n="75" d="100"/>
          <a:sy n="75" d="100"/>
        </p:scale>
        <p:origin x="93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2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2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28EC380-A6F5-4892-BE70-399ED42A70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92944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EC380-A6F5-4892-BE70-399ED42A709F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737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fld id="{1EBCDA66-3FD7-483F-A03E-A04BAD6FC48D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5231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fld id="{E7271A25-7EA5-4E89-B51E-4FC5006B50C5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1595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fld id="{2CE272C2-9BB5-4877-8919-B6EB7CFFCDC3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 smtClean="0">
                <a:latin typeface="Times" panose="02020603050405020304" pitchFamily="18" charset="0"/>
                <a:ea typeface="ＭＳ Ｐゴシック" pitchFamily="-105" charset="-128"/>
              </a:rPr>
              <a:t>All streams exhibit some sinuosity. The degree varies from stream to stream based on stream gradient, local geology, hydrology, and land use.</a:t>
            </a:r>
          </a:p>
        </p:txBody>
      </p:sp>
    </p:spTree>
    <p:extLst>
      <p:ext uri="{BB962C8B-B14F-4D97-AF65-F5344CB8AC3E}">
        <p14:creationId xmlns:p14="http://schemas.microsoft.com/office/powerpoint/2010/main" val="731769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fld id="{1EBCDA66-3FD7-483F-A03E-A04BAD6FC48D}" type="slidenum">
              <a:rPr lang="en-US" altLang="en-US" sz="1200"/>
              <a:pPr/>
              <a:t>36</a:t>
            </a:fld>
            <a:endParaRPr lang="en-US" altLang="en-US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9609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EC380-A6F5-4892-BE70-399ED42A709F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0791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fld id="{26733DA0-0A6D-4B8A-BA10-AAF862846194}" type="slidenum">
              <a:rPr lang="en-US" altLang="en-US" sz="1200"/>
              <a:pPr/>
              <a:t>41</a:t>
            </a:fld>
            <a:endParaRPr lang="en-US" altLang="en-US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828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fld id="{2AAF41D2-3DA1-4100-9A15-093F0DBD9C1F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 dirty="0" smtClean="0">
                <a:latin typeface="Times" panose="02020603050405020304" pitchFamily="18" charset="0"/>
                <a:ea typeface="ＭＳ Ｐゴシック" pitchFamily="-105" charset="-128"/>
              </a:rPr>
              <a:t>Active stream channels change over time, eroding and depositing sediments in predictable patterns that are apparent in stream cross sections.</a:t>
            </a:r>
          </a:p>
          <a:p>
            <a:endParaRPr lang="en-US" altLang="en-US" dirty="0" smtClean="0">
              <a:latin typeface="Times" panose="02020603050405020304" pitchFamily="18" charset="0"/>
              <a:ea typeface="ＭＳ Ｐゴシック" pitchFamily="-105" charset="-128"/>
            </a:endParaRPr>
          </a:p>
          <a:p>
            <a:r>
              <a:rPr lang="en-US" altLang="en-US" dirty="0" smtClean="0">
                <a:latin typeface="Times" panose="02020603050405020304" pitchFamily="18" charset="0"/>
                <a:ea typeface="ＭＳ Ｐゴシック" pitchFamily="-105" charset="-128"/>
              </a:rPr>
              <a:t>Scarp – active, eroding side of stream channel</a:t>
            </a:r>
          </a:p>
          <a:p>
            <a:r>
              <a:rPr lang="en-US" altLang="en-US" dirty="0" err="1" smtClean="0">
                <a:latin typeface="Times" panose="02020603050405020304" pitchFamily="18" charset="0"/>
                <a:ea typeface="ＭＳ Ｐゴシック" pitchFamily="-105" charset="-128"/>
              </a:rPr>
              <a:t>Thalweg</a:t>
            </a:r>
            <a:r>
              <a:rPr lang="en-US" altLang="en-US" dirty="0" smtClean="0">
                <a:latin typeface="Times" panose="02020603050405020304" pitchFamily="18" charset="0"/>
                <a:ea typeface="ＭＳ Ｐゴシック" pitchFamily="-105" charset="-128"/>
              </a:rPr>
              <a:t> – path of deepest channel</a:t>
            </a:r>
          </a:p>
          <a:p>
            <a:endParaRPr lang="en-US" altLang="en-US" dirty="0" smtClean="0">
              <a:latin typeface="Times" panose="02020603050405020304" pitchFamily="18" charset="0"/>
              <a:ea typeface="ＭＳ Ｐゴシック" pitchFamily="-105" charset="-128"/>
            </a:endParaRPr>
          </a:p>
          <a:p>
            <a:r>
              <a:rPr lang="en-US" altLang="en-US" dirty="0" smtClean="0">
                <a:latin typeface="Times" panose="02020603050405020304" pitchFamily="18" charset="0"/>
                <a:ea typeface="ＭＳ Ｐゴシック" pitchFamily="-105" charset="-128"/>
              </a:rPr>
              <a:t>Fig. 1.12 - Cross section of a stream channel. The </a:t>
            </a:r>
            <a:r>
              <a:rPr lang="en-US" altLang="en-US" dirty="0" err="1" smtClean="0">
                <a:latin typeface="Times" panose="02020603050405020304" pitchFamily="18" charset="0"/>
                <a:ea typeface="ＭＳ Ｐゴシック" pitchFamily="-105" charset="-128"/>
              </a:rPr>
              <a:t>thalweg</a:t>
            </a:r>
            <a:r>
              <a:rPr lang="en-US" altLang="en-US" dirty="0" smtClean="0">
                <a:latin typeface="Times" panose="02020603050405020304" pitchFamily="18" charset="0"/>
                <a:ea typeface="ＭＳ Ｐゴシック" pitchFamily="-105" charset="-128"/>
              </a:rPr>
              <a:t> is the deepest part of the channel.</a:t>
            </a:r>
          </a:p>
          <a:p>
            <a:r>
              <a:rPr lang="en-US" altLang="en-US" dirty="0" smtClean="0">
                <a:latin typeface="Times" panose="02020603050405020304" pitchFamily="18" charset="0"/>
                <a:ea typeface="ＭＳ Ｐゴシック" pitchFamily="-105" charset="-128"/>
              </a:rPr>
              <a:t> In Stream Corridor Restoration: Principles, Processes, and Practices (10/98).</a:t>
            </a:r>
          </a:p>
          <a:p>
            <a:r>
              <a:rPr lang="en-US" altLang="en-US" dirty="0" smtClean="0">
                <a:latin typeface="Times" panose="02020603050405020304" pitchFamily="18" charset="0"/>
                <a:ea typeface="ＭＳ Ｐゴシック" pitchFamily="-105" charset="-128"/>
              </a:rPr>
              <a:t>Interagency Stream Restoration Working Group (15 federal agencies)(FISRWG).</a:t>
            </a:r>
          </a:p>
        </p:txBody>
      </p:sp>
    </p:spTree>
    <p:extLst>
      <p:ext uri="{BB962C8B-B14F-4D97-AF65-F5344CB8AC3E}">
        <p14:creationId xmlns:p14="http://schemas.microsoft.com/office/powerpoint/2010/main" val="2635247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fld id="{DD58FE97-E768-41CD-8A83-2E4649E0CC1D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343400"/>
            <a:ext cx="63246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9795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 find a new animation or replace</a:t>
            </a:r>
            <a:r>
              <a:rPr lang="en-US" baseline="0" dirty="0" smtClean="0"/>
              <a:t> animation on this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EC380-A6F5-4892-BE70-399ED42A709F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2802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fld id="{CC783C8C-5AD1-4D57-BCC8-C9064C47711D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343400"/>
            <a:ext cx="63246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 dirty="0" smtClean="0">
                <a:latin typeface="Times" panose="02020603050405020304" pitchFamily="18" charset="0"/>
                <a:ea typeface="ＭＳ Ｐゴシック" pitchFamily="-105" charset="-128"/>
              </a:rPr>
              <a:t>Image: Montgomery &amp; Buffington 1997, Figure 3</a:t>
            </a:r>
          </a:p>
          <a:p>
            <a:r>
              <a:rPr lang="en-US" altLang="en-US" b="1" dirty="0" err="1" smtClean="0">
                <a:latin typeface="Times" panose="02020603050405020304" pitchFamily="18" charset="0"/>
                <a:ea typeface="ＭＳ Ｐゴシック" pitchFamily="-105" charset="-128"/>
              </a:rPr>
              <a:t>Colluvial</a:t>
            </a:r>
            <a:r>
              <a:rPr lang="en-US" altLang="en-US" b="1" dirty="0" smtClean="0">
                <a:latin typeface="Times" panose="02020603050405020304" pitchFamily="18" charset="0"/>
                <a:ea typeface="ＭＳ Ｐゴシック" pitchFamily="-105" charset="-128"/>
              </a:rPr>
              <a:t> Channel</a:t>
            </a:r>
            <a:r>
              <a:rPr lang="en-US" altLang="en-US" dirty="0" smtClean="0">
                <a:latin typeface="Times" panose="02020603050405020304" pitchFamily="18" charset="0"/>
                <a:ea typeface="ＭＳ Ｐゴシック" pitchFamily="-105" charset="-128"/>
              </a:rPr>
              <a:t>: Bed sediments are a result of mass wasting; not transported by the river.  Common in small headwater streams</a:t>
            </a:r>
          </a:p>
          <a:p>
            <a:r>
              <a:rPr lang="en-US" altLang="en-US" b="1" dirty="0" smtClean="0">
                <a:latin typeface="Times" panose="02020603050405020304" pitchFamily="18" charset="0"/>
                <a:ea typeface="ＭＳ Ｐゴシック" pitchFamily="-105" charset="-128"/>
              </a:rPr>
              <a:t>Alluvial Channel</a:t>
            </a:r>
            <a:r>
              <a:rPr lang="en-US" altLang="en-US" dirty="0" smtClean="0">
                <a:latin typeface="Times" panose="02020603050405020304" pitchFamily="18" charset="0"/>
                <a:ea typeface="ＭＳ Ｐゴシック" pitchFamily="-105" charset="-128"/>
              </a:rPr>
              <a:t>: Channel bed sediments transported by the river</a:t>
            </a:r>
          </a:p>
          <a:p>
            <a:r>
              <a:rPr lang="en-US" altLang="en-US" b="1" dirty="0" smtClean="0">
                <a:latin typeface="Times" panose="02020603050405020304" pitchFamily="18" charset="0"/>
                <a:ea typeface="ＭＳ Ｐゴシック" pitchFamily="-105" charset="-128"/>
              </a:rPr>
              <a:t>Cascades</a:t>
            </a:r>
            <a:r>
              <a:rPr lang="en-US" altLang="en-US" dirty="0" smtClean="0">
                <a:latin typeface="Times" panose="02020603050405020304" pitchFamily="18" charset="0"/>
                <a:ea typeface="ＭＳ Ｐゴシック" pitchFamily="-105" charset="-128"/>
              </a:rPr>
              <a:t>: have “tumbling flow” due to dissipation of energy by large boulders in channel.  High Gradient.  Large bed materials are immobile during average flows while small grains are transported quickly.</a:t>
            </a:r>
          </a:p>
          <a:p>
            <a:r>
              <a:rPr lang="en-US" altLang="en-US" b="1" dirty="0" smtClean="0">
                <a:latin typeface="Times" panose="02020603050405020304" pitchFamily="18" charset="0"/>
                <a:ea typeface="ＭＳ Ｐゴシック" pitchFamily="-105" charset="-128"/>
              </a:rPr>
              <a:t>Step-Pool:</a:t>
            </a:r>
            <a:r>
              <a:rPr lang="en-US" altLang="en-US" dirty="0" smtClean="0">
                <a:latin typeface="Times" panose="02020603050405020304" pitchFamily="18" charset="0"/>
                <a:ea typeface="ＭＳ Ｐゴシック" pitchFamily="-105" charset="-128"/>
              </a:rPr>
              <a:t> have longitudinal “steps” made of boulders and cobbles.  High Gradient.  Steps are removed by large floods and reconstructed when flood waters recede.</a:t>
            </a:r>
          </a:p>
          <a:p>
            <a:r>
              <a:rPr lang="en-US" altLang="en-US" b="1" dirty="0" smtClean="0">
                <a:latin typeface="Times" panose="02020603050405020304" pitchFamily="18" charset="0"/>
                <a:ea typeface="ＭＳ Ｐゴシック" pitchFamily="-105" charset="-128"/>
              </a:rPr>
              <a:t>Plane-bed</a:t>
            </a:r>
            <a:r>
              <a:rPr lang="en-US" altLang="en-US" dirty="0" smtClean="0">
                <a:latin typeface="Times" panose="02020603050405020304" pitchFamily="18" charset="0"/>
                <a:ea typeface="ＭＳ Ｐゴシック" pitchFamily="-105" charset="-128"/>
              </a:rPr>
              <a:t> – moderate gradient streams that lack discrete bars.  Typically have armored beds indicating that transport capacity &gt; sediment supply</a:t>
            </a:r>
          </a:p>
          <a:p>
            <a:r>
              <a:rPr lang="en-US" altLang="en-US" b="1" dirty="0" smtClean="0">
                <a:latin typeface="Times" panose="02020603050405020304" pitchFamily="18" charset="0"/>
                <a:ea typeface="ＭＳ Ｐゴシック" pitchFamily="-105" charset="-128"/>
              </a:rPr>
              <a:t>Pool &amp; Riffle</a:t>
            </a:r>
            <a:r>
              <a:rPr lang="en-US" altLang="en-US" dirty="0" smtClean="0">
                <a:latin typeface="Times" panose="02020603050405020304" pitchFamily="18" charset="0"/>
                <a:ea typeface="ＭＳ Ｐゴシック" pitchFamily="-105" charset="-128"/>
              </a:rPr>
              <a:t> – low gradient streams undulating beds.  Bar/pool riffle sequences.</a:t>
            </a:r>
          </a:p>
          <a:p>
            <a:r>
              <a:rPr lang="en-US" altLang="en-US" b="1" dirty="0" smtClean="0">
                <a:latin typeface="Times" panose="02020603050405020304" pitchFamily="18" charset="0"/>
                <a:ea typeface="ＭＳ Ｐゴシック" pitchFamily="-105" charset="-128"/>
              </a:rPr>
              <a:t>Dune-ripple</a:t>
            </a:r>
            <a:r>
              <a:rPr lang="en-US" altLang="en-US" dirty="0" smtClean="0">
                <a:latin typeface="Times" panose="02020603050405020304" pitchFamily="18" charset="0"/>
                <a:ea typeface="ＭＳ Ｐゴシック" pitchFamily="-105" charset="-128"/>
              </a:rPr>
              <a:t> – low gradient streams with ripples or dunes in the bed.  Sediment transport at most flows.</a:t>
            </a:r>
          </a:p>
        </p:txBody>
      </p:sp>
    </p:spTree>
    <p:extLst>
      <p:ext uri="{BB962C8B-B14F-4D97-AF65-F5344CB8AC3E}">
        <p14:creationId xmlns:p14="http://schemas.microsoft.com/office/powerpoint/2010/main" val="1260209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fld id="{8F71E1FB-5095-462E-9C38-80F979515120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321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fld id="{8166CE44-901E-4162-8FD5-2AD217146280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 smtClean="0">
                <a:latin typeface="Times" panose="02020603050405020304" pitchFamily="18" charset="0"/>
                <a:ea typeface="ＭＳ Ｐゴシック" pitchFamily="-105" charset="-128"/>
              </a:rPr>
              <a:t>Pools and riffles appear in a somewhat regular pattern.  Riffles are separated by distances of approximately  5-7 channels widths in streams with a gravel dominated substrate.  </a:t>
            </a:r>
          </a:p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  <a:p>
            <a:r>
              <a:rPr lang="en-US" altLang="en-US" smtClean="0">
                <a:latin typeface="Times" panose="02020603050405020304" pitchFamily="18" charset="0"/>
                <a:ea typeface="ＭＳ Ｐゴシック" pitchFamily="-105" charset="-128"/>
              </a:rPr>
              <a:t>Riffles form where the deposition of gravel bars occurs.  This relates the occurrence of riffles to the sinuosity of the stream.</a:t>
            </a:r>
          </a:p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859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fld id="{1EBCDA66-3FD7-483F-A03E-A04BAD6FC48D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3402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fld id="{1EBCDA66-3FD7-483F-A03E-A04BAD6FC48D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9883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F6520-C7B4-42CD-8322-01BE1CA86B5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290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B0CE6-DEF8-402A-8DCA-34CF33507F7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92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9CA64-41CA-4887-9CC3-1EDB1FEBA56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00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9B46-0AF2-468E-A664-C8BF8D100BF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98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7DBA5-44D7-4C9B-A34C-35113DCD8C4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3322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52E2-FAF9-43C1-A137-559034014CB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12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8B92-3F23-4387-B652-23B2924CD0D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26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53B-ABD1-4765-A600-C9A4B4D2DA5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968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23E7-0CA7-49FF-A7C3-32EDD302683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44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2537-8693-46A9-A43F-82577A601BF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206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96E39-EED6-4992-8238-B8773FA9134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288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17C46-BDCD-40FF-AA1B-95D6DD0A329B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C4678-982B-4EAC-B79A-7E5820531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62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m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\Users\sheets\Documents\teaching\ess230\lectures_08\movies\river%20system.mov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is.ess.washington.edu/grg/courses/ess230/ESS-OCEAN_230_Syllabus_2015.pdf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2137" r="14166" b="25233"/>
          <a:stretch/>
        </p:blipFill>
        <p:spPr>
          <a:xfrm>
            <a:off x="1066800" y="3810000"/>
            <a:ext cx="6705600" cy="2590801"/>
          </a:xfrm>
          <a:prstGeom prst="rect">
            <a:avLst/>
          </a:prstGeom>
        </p:spPr>
      </p:pic>
      <p:pic>
        <p:nvPicPr>
          <p:cNvPr id="8" name="Picture 7" descr="gis.ess.washington.edu/grg/courses/ess230/ESS-OCEAN_230_Syllabus_2015.pdf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3657" r="14166" b="10493"/>
          <a:stretch/>
        </p:blipFill>
        <p:spPr>
          <a:xfrm>
            <a:off x="1066800" y="228600"/>
            <a:ext cx="6705600" cy="3733801"/>
          </a:xfrm>
          <a:prstGeom prst="rect">
            <a:avLst/>
          </a:prstGeom>
        </p:spPr>
      </p:pic>
      <p:sp>
        <p:nvSpPr>
          <p:cNvPr id="2" name="Curved Right Arrow 1"/>
          <p:cNvSpPr/>
          <p:nvPr/>
        </p:nvSpPr>
        <p:spPr>
          <a:xfrm flipV="1">
            <a:off x="1828800" y="4953000"/>
            <a:ext cx="381000" cy="838200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791200" y="44958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91200" y="5298483"/>
            <a:ext cx="12827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Discuss PS cruise</a:t>
            </a:r>
            <a:endParaRPr lang="en-US" sz="105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4200" y="4372689"/>
            <a:ext cx="923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Olympic trip</a:t>
            </a:r>
            <a:endParaRPr lang="en-US" sz="1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3962401"/>
            <a:ext cx="7086600" cy="609599"/>
          </a:xfrm>
          <a:prstGeom prst="rect">
            <a:avLst/>
          </a:prstGeom>
          <a:solidFill>
            <a:srgbClr val="FF000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9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7772400" cy="914400"/>
          </a:xfrm>
        </p:spPr>
        <p:txBody>
          <a:bodyPr/>
          <a:lstStyle/>
          <a:p>
            <a:r>
              <a:rPr lang="en-US" altLang="en-US" dirty="0" smtClean="0">
                <a:latin typeface="+mj-lt"/>
                <a:ea typeface="ＭＳ Ｐゴシック" pitchFamily="-105" charset="-128"/>
              </a:rPr>
              <a:t>Channel Types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-228600" y="1447800"/>
            <a:ext cx="5562600" cy="5791200"/>
          </a:xfrm>
        </p:spPr>
        <p:txBody>
          <a:bodyPr/>
          <a:lstStyle/>
          <a:p>
            <a:pPr marL="919163" lvl="1" indent="-577850"/>
            <a:r>
              <a:rPr lang="en-US" altLang="en-US" sz="2600" b="1" smtClean="0">
                <a:latin typeface="+mj-lt"/>
                <a:ea typeface="ＭＳ Ｐゴシック" pitchFamily="-105" charset="-128"/>
              </a:rPr>
              <a:t>Colluvial (sediment from hillslope)</a:t>
            </a:r>
          </a:p>
          <a:p>
            <a:pPr marL="919163" lvl="1" indent="-577850"/>
            <a:r>
              <a:rPr lang="en-US" altLang="en-US" sz="2600" b="1" smtClean="0">
                <a:latin typeface="+mj-lt"/>
                <a:ea typeface="ＭＳ Ｐゴシック" pitchFamily="-105" charset="-128"/>
              </a:rPr>
              <a:t>Alluvial (fluvial sediment)</a:t>
            </a:r>
            <a:endParaRPr lang="en-US" altLang="en-US" sz="2500" smtClean="0">
              <a:latin typeface="+mj-lt"/>
              <a:ea typeface="ＭＳ Ｐゴシック" pitchFamily="-105" charset="-128"/>
            </a:endParaRPr>
          </a:p>
          <a:p>
            <a:pPr marL="1225550" lvl="2" indent="-536575"/>
            <a:r>
              <a:rPr lang="en-US" altLang="en-US" sz="2500" smtClean="0">
                <a:latin typeface="+mj-lt"/>
                <a:ea typeface="ＭＳ Ｐゴシック" pitchFamily="-105" charset="-128"/>
              </a:rPr>
              <a:t>A. Cascade</a:t>
            </a:r>
          </a:p>
          <a:p>
            <a:pPr marL="1225550" lvl="2" indent="-536575"/>
            <a:r>
              <a:rPr lang="en-US" altLang="en-US" sz="2500" smtClean="0">
                <a:latin typeface="+mj-lt"/>
                <a:ea typeface="ＭＳ Ｐゴシック" pitchFamily="-105" charset="-128"/>
              </a:rPr>
              <a:t>B. Step-pool</a:t>
            </a:r>
          </a:p>
          <a:p>
            <a:pPr marL="1225550" lvl="2" indent="-536575"/>
            <a:r>
              <a:rPr lang="en-US" altLang="en-US" sz="2500" smtClean="0">
                <a:latin typeface="+mj-lt"/>
                <a:ea typeface="ＭＳ Ｐゴシック" pitchFamily="-105" charset="-128"/>
              </a:rPr>
              <a:t>C. Plane-bed</a:t>
            </a:r>
          </a:p>
          <a:p>
            <a:pPr marL="1225550" lvl="2" indent="-536575"/>
            <a:r>
              <a:rPr lang="en-US" altLang="en-US" sz="2500" smtClean="0">
                <a:latin typeface="+mj-lt"/>
                <a:ea typeface="ＭＳ Ｐゴシック" pitchFamily="-105" charset="-128"/>
              </a:rPr>
              <a:t>D. Pool &amp; riffle (most common)</a:t>
            </a:r>
          </a:p>
          <a:p>
            <a:pPr marL="1225550" lvl="2" indent="-536575"/>
            <a:r>
              <a:rPr lang="en-US" altLang="en-US" sz="2500" smtClean="0">
                <a:latin typeface="+mj-lt"/>
                <a:ea typeface="ＭＳ Ｐゴシック" pitchFamily="-105" charset="-128"/>
              </a:rPr>
              <a:t>E. Dune – ripple</a:t>
            </a:r>
          </a:p>
          <a:p>
            <a:pPr marL="1225550" lvl="2" indent="-536575"/>
            <a:r>
              <a:rPr lang="en-US" altLang="en-US" sz="2500" b="1" smtClean="0">
                <a:latin typeface="+mj-lt"/>
                <a:ea typeface="ＭＳ Ｐゴシック" pitchFamily="-105" charset="-128"/>
              </a:rPr>
              <a:t>ordered by decreasing gradient</a:t>
            </a:r>
          </a:p>
          <a:p>
            <a:pPr marL="1225550" lvl="2" indent="-536575"/>
            <a:r>
              <a:rPr lang="en-US" altLang="en-US" sz="2500" b="1" i="1" smtClean="0">
                <a:latin typeface="+mj-lt"/>
                <a:ea typeface="ＭＳ Ｐゴシック" pitchFamily="-105" charset="-128"/>
              </a:rPr>
              <a:t>and </a:t>
            </a:r>
            <a:r>
              <a:rPr lang="en-US" altLang="en-US" sz="2500" b="1" smtClean="0">
                <a:latin typeface="+mj-lt"/>
                <a:ea typeface="ＭＳ Ｐゴシック" pitchFamily="-105" charset="-128"/>
              </a:rPr>
              <a:t>degree to which everyday flow can carry sediments </a:t>
            </a: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09600"/>
            <a:ext cx="3657600" cy="583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>
            <a:spLocks noChangeArrowheads="1"/>
          </p:cNvSpPr>
          <p:nvPr/>
        </p:nvSpPr>
        <p:spPr bwMode="auto">
          <a:xfrm>
            <a:off x="5410200" y="1447800"/>
            <a:ext cx="685800" cy="3810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8B8BFF"/>
              </a:gs>
              <a:gs pos="100000">
                <a:srgbClr val="1C1CE3"/>
              </a:gs>
            </a:gsLst>
            <a:lin ang="5400000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2534" name="TextBox 7"/>
          <p:cNvSpPr txBox="1">
            <a:spLocks noChangeArrowheads="1"/>
          </p:cNvSpPr>
          <p:nvPr/>
        </p:nvSpPr>
        <p:spPr bwMode="auto">
          <a:xfrm>
            <a:off x="6096000" y="1371600"/>
            <a:ext cx="763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>
                <a:solidFill>
                  <a:srgbClr val="2D2DB9"/>
                </a:solidFill>
                <a:latin typeface="Candara" panose="020E0502030303020204" pitchFamily="34" charset="0"/>
              </a:rPr>
              <a:t>flow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181600" y="762000"/>
            <a:ext cx="3581400" cy="5105400"/>
            <a:chOff x="5181600" y="762000"/>
            <a:chExt cx="3581400" cy="5105400"/>
          </a:xfrm>
        </p:grpSpPr>
        <p:cxnSp>
          <p:nvCxnSpPr>
            <p:cNvPr id="10" name="Straight Connector 9"/>
            <p:cNvCxnSpPr>
              <a:cxnSpLocks noChangeShapeType="1"/>
            </p:cNvCxnSpPr>
            <p:nvPr/>
          </p:nvCxnSpPr>
          <p:spPr bwMode="auto">
            <a:xfrm>
              <a:off x="5181600" y="762000"/>
              <a:ext cx="3505200" cy="762000"/>
            </a:xfrm>
            <a:prstGeom prst="line">
              <a:avLst/>
            </a:prstGeom>
            <a:noFill/>
            <a:ln w="38100">
              <a:solidFill>
                <a:srgbClr val="FF0202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>
              <a:off x="5181600" y="2514600"/>
              <a:ext cx="3505200" cy="381000"/>
            </a:xfrm>
            <a:prstGeom prst="line">
              <a:avLst/>
            </a:prstGeom>
            <a:noFill/>
            <a:ln w="38100">
              <a:solidFill>
                <a:srgbClr val="FF0202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12"/>
            <p:cNvCxnSpPr>
              <a:cxnSpLocks noChangeShapeType="1"/>
            </p:cNvCxnSpPr>
            <p:nvPr/>
          </p:nvCxnSpPr>
          <p:spPr bwMode="auto">
            <a:xfrm>
              <a:off x="5181600" y="3962400"/>
              <a:ext cx="3505200" cy="152400"/>
            </a:xfrm>
            <a:prstGeom prst="line">
              <a:avLst/>
            </a:prstGeom>
            <a:noFill/>
            <a:ln w="38100">
              <a:solidFill>
                <a:srgbClr val="FF0202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14"/>
            <p:cNvCxnSpPr>
              <a:cxnSpLocks noChangeShapeType="1"/>
            </p:cNvCxnSpPr>
            <p:nvPr/>
          </p:nvCxnSpPr>
          <p:spPr bwMode="auto">
            <a:xfrm>
              <a:off x="5181600" y="4953000"/>
              <a:ext cx="3505200" cy="152400"/>
            </a:xfrm>
            <a:prstGeom prst="line">
              <a:avLst/>
            </a:prstGeom>
            <a:noFill/>
            <a:ln w="38100">
              <a:solidFill>
                <a:srgbClr val="FF0202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Connector 15"/>
            <p:cNvCxnSpPr>
              <a:cxnSpLocks noChangeShapeType="1"/>
            </p:cNvCxnSpPr>
            <p:nvPr/>
          </p:nvCxnSpPr>
          <p:spPr bwMode="auto">
            <a:xfrm>
              <a:off x="5181600" y="5791200"/>
              <a:ext cx="3581400" cy="76200"/>
            </a:xfrm>
            <a:prstGeom prst="line">
              <a:avLst/>
            </a:prstGeom>
            <a:noFill/>
            <a:ln w="38100">
              <a:solidFill>
                <a:srgbClr val="FF0202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2536" name="Rectangle 18"/>
          <p:cNvSpPr>
            <a:spLocks noChangeArrowheads="1"/>
          </p:cNvSpPr>
          <p:nvPr/>
        </p:nvSpPr>
        <p:spPr bwMode="auto">
          <a:xfrm>
            <a:off x="5661025" y="6457950"/>
            <a:ext cx="341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1800" dirty="0">
                <a:latin typeface="+mn-lt"/>
              </a:rPr>
              <a:t>[Montgomery &amp; Buffington 1997]</a:t>
            </a:r>
          </a:p>
        </p:txBody>
      </p:sp>
      <p:sp>
        <p:nvSpPr>
          <p:cNvPr id="22537" name="Line 4"/>
          <p:cNvSpPr>
            <a:spLocks noChangeShapeType="1"/>
          </p:cNvSpPr>
          <p:nvPr/>
        </p:nvSpPr>
        <p:spPr bwMode="auto">
          <a:xfrm>
            <a:off x="304800" y="990600"/>
            <a:ext cx="449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76200" y="470790"/>
            <a:ext cx="35429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3600" dirty="0" err="1">
                <a:latin typeface="+mj-lt"/>
              </a:rPr>
              <a:t>Colluvial</a:t>
            </a:r>
            <a:r>
              <a:rPr lang="en-US" altLang="en-US" sz="3600" dirty="0">
                <a:latin typeface="+mj-lt"/>
              </a:rPr>
              <a:t> Channels</a:t>
            </a: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76200" y="1143000"/>
            <a:ext cx="449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746125" y="2035175"/>
            <a:ext cx="35210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dirty="0">
                <a:latin typeface="+mj-lt"/>
              </a:rPr>
              <a:t>Small headwater channels at the tips of the channel network where sediment transport is dominated by landslide processes.</a:t>
            </a:r>
          </a:p>
          <a:p>
            <a:endParaRPr lang="en-US" altLang="en-US" dirty="0">
              <a:latin typeface="+mj-lt"/>
            </a:endParaRPr>
          </a:p>
          <a:p>
            <a:endParaRPr lang="en-US" alt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76200" y="438510"/>
            <a:ext cx="35032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3600" dirty="0">
                <a:latin typeface="+mj-lt"/>
              </a:rPr>
              <a:t>Cascade Channels</a:t>
            </a:r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76200" y="1143000"/>
            <a:ext cx="449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669925" y="1828800"/>
            <a:ext cx="3521075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dirty="0">
                <a:latin typeface="+mj-lt"/>
              </a:rPr>
              <a:t>The steepest of mountain channels, characterized by tumbling flow around individual boulders; </a:t>
            </a:r>
            <a:r>
              <a:rPr lang="en-US" altLang="en-US" i="1" dirty="0">
                <a:latin typeface="+mj-lt"/>
              </a:rPr>
              <a:t>disorganized </a:t>
            </a:r>
            <a:r>
              <a:rPr lang="en-US" altLang="en-US" dirty="0">
                <a:latin typeface="+mj-lt"/>
              </a:rPr>
              <a:t>streambed structure.</a:t>
            </a:r>
          </a:p>
          <a:p>
            <a:endParaRPr lang="en-US" altLang="en-US" dirty="0">
              <a:latin typeface="+mj-lt"/>
            </a:endParaRPr>
          </a:p>
          <a:p>
            <a:endParaRPr lang="en-US" alt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0"/>
            <a:ext cx="456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6909" y="491925"/>
            <a:ext cx="37559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3600" dirty="0">
                <a:latin typeface="+mj-lt"/>
              </a:rPr>
              <a:t>Step-Pool Channels</a:t>
            </a:r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>
            <a:off x="76200" y="1143000"/>
            <a:ext cx="449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669925" y="1828800"/>
            <a:ext cx="35210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dirty="0">
                <a:latin typeface="+mj-lt"/>
              </a:rPr>
              <a:t>Channels displaying </a:t>
            </a:r>
            <a:r>
              <a:rPr lang="en-US" altLang="en-US" i="1" dirty="0">
                <a:latin typeface="+mj-lt"/>
              </a:rPr>
              <a:t>full-width-spanning </a:t>
            </a:r>
            <a:r>
              <a:rPr lang="en-US" altLang="en-US" dirty="0">
                <a:latin typeface="+mj-lt"/>
              </a:rPr>
              <a:t>accumulations of coarse sediment that forms a sequence of steps.</a:t>
            </a:r>
          </a:p>
          <a:p>
            <a:endParaRPr lang="en-US" altLang="en-US" dirty="0">
              <a:latin typeface="+mj-lt"/>
            </a:endParaRPr>
          </a:p>
          <a:p>
            <a:endParaRPr lang="en-US" altLang="en-US" dirty="0">
              <a:latin typeface="+mj-lt"/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800600" y="1676400"/>
            <a:ext cx="1066800" cy="523875"/>
          </a:xfrm>
          <a:prstGeom prst="rect">
            <a:avLst/>
          </a:prstGeom>
          <a:solidFill>
            <a:schemeClr val="bg1"/>
          </a:solidFill>
          <a:ln w="25400">
            <a:solidFill>
              <a:srgbClr val="06DCD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+mj-lt"/>
              </a:rPr>
              <a:t>pools</a:t>
            </a:r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>
            <a:off x="5257800" y="2438400"/>
            <a:ext cx="685800" cy="1295400"/>
          </a:xfrm>
          <a:prstGeom prst="line">
            <a:avLst/>
          </a:prstGeom>
          <a:noFill/>
          <a:ln w="25400">
            <a:solidFill>
              <a:srgbClr val="06DCD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6019800" y="1981200"/>
            <a:ext cx="914400" cy="609600"/>
          </a:xfrm>
          <a:prstGeom prst="line">
            <a:avLst/>
          </a:prstGeom>
          <a:noFill/>
          <a:ln w="25400">
            <a:solidFill>
              <a:srgbClr val="06DCD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7696200" y="3276600"/>
            <a:ext cx="990600" cy="523875"/>
          </a:xfrm>
          <a:prstGeom prst="rect">
            <a:avLst/>
          </a:prstGeom>
          <a:solidFill>
            <a:srgbClr val="000000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2800">
                <a:solidFill>
                  <a:srgbClr val="FFFF11"/>
                </a:solidFill>
                <a:latin typeface="+mj-lt"/>
              </a:rPr>
              <a:t>steps</a:t>
            </a:r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 flipH="1">
            <a:off x="6781800" y="3810000"/>
            <a:ext cx="762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 flipH="1" flipV="1">
            <a:off x="6858000" y="2895600"/>
            <a:ext cx="762000" cy="381000"/>
          </a:xfrm>
          <a:prstGeom prst="line">
            <a:avLst/>
          </a:prstGeom>
          <a:noFill/>
          <a:ln w="25400">
            <a:solidFill>
              <a:srgbClr val="FF020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 flipH="1">
            <a:off x="6705600" y="3657600"/>
            <a:ext cx="838200" cy="533400"/>
          </a:xfrm>
          <a:prstGeom prst="line">
            <a:avLst/>
          </a:prstGeom>
          <a:noFill/>
          <a:ln w="25400">
            <a:solidFill>
              <a:srgbClr val="FF020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0"/>
            <a:ext cx="456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76200" y="497634"/>
            <a:ext cx="38619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3600" dirty="0">
                <a:latin typeface="+mj-lt"/>
              </a:rPr>
              <a:t>Plane-Bed Channels</a:t>
            </a: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76200" y="1143000"/>
            <a:ext cx="449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93725" y="1851025"/>
            <a:ext cx="35210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dirty="0">
                <a:latin typeface="+mj-lt"/>
              </a:rPr>
              <a:t>Channels lacking well-defined </a:t>
            </a:r>
            <a:r>
              <a:rPr lang="en-US" altLang="en-US" dirty="0" err="1">
                <a:latin typeface="+mj-lt"/>
              </a:rPr>
              <a:t>bedforms</a:t>
            </a:r>
            <a:r>
              <a:rPr lang="en-US" altLang="en-US" dirty="0">
                <a:latin typeface="+mj-lt"/>
              </a:rPr>
              <a:t> and instead displaying long reaches lacking pools.</a:t>
            </a:r>
          </a:p>
          <a:p>
            <a:endParaRPr lang="en-US" altLang="en-US" dirty="0">
              <a:latin typeface="+mj-lt"/>
            </a:endParaRPr>
          </a:p>
          <a:p>
            <a:endParaRPr lang="en-US" alt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76200" y="439839"/>
            <a:ext cx="38787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3600" dirty="0">
                <a:latin typeface="+mj-lt"/>
              </a:rPr>
              <a:t>Pool-Riffle Channels</a:t>
            </a:r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76200" y="1143000"/>
            <a:ext cx="449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33400" y="1828800"/>
            <a:ext cx="35210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>
                <a:latin typeface="+mj-lt"/>
              </a:rPr>
              <a:t>The most common mountain river morphology; characterized by alternating sequence of pools and bars.</a:t>
            </a:r>
          </a:p>
          <a:p>
            <a:endParaRPr lang="en-US" altLang="en-US">
              <a:latin typeface="+mj-lt"/>
            </a:endParaRPr>
          </a:p>
          <a:p>
            <a:endParaRPr lang="en-US" altLang="en-US">
              <a:latin typeface="+mj-lt"/>
            </a:endParaRPr>
          </a:p>
        </p:txBody>
      </p:sp>
      <p:sp>
        <p:nvSpPr>
          <p:cNvPr id="30726" name="Line 7"/>
          <p:cNvSpPr>
            <a:spLocks noChangeShapeType="1"/>
          </p:cNvSpPr>
          <p:nvPr/>
        </p:nvSpPr>
        <p:spPr bwMode="auto">
          <a:xfrm>
            <a:off x="5562600" y="3429000"/>
            <a:ext cx="533400" cy="1066800"/>
          </a:xfrm>
          <a:prstGeom prst="line">
            <a:avLst/>
          </a:prstGeom>
          <a:noFill/>
          <a:ln w="38100">
            <a:solidFill>
              <a:srgbClr val="06DCD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7" name="Line 8"/>
          <p:cNvSpPr>
            <a:spLocks noChangeShapeType="1"/>
          </p:cNvSpPr>
          <p:nvPr/>
        </p:nvSpPr>
        <p:spPr bwMode="auto">
          <a:xfrm flipV="1">
            <a:off x="6096000" y="2590800"/>
            <a:ext cx="838200" cy="152400"/>
          </a:xfrm>
          <a:prstGeom prst="line">
            <a:avLst/>
          </a:prstGeom>
          <a:noFill/>
          <a:ln w="38100">
            <a:solidFill>
              <a:srgbClr val="06DCD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8" name="Line 10"/>
          <p:cNvSpPr>
            <a:spLocks noChangeShapeType="1"/>
          </p:cNvSpPr>
          <p:nvPr/>
        </p:nvSpPr>
        <p:spPr bwMode="auto">
          <a:xfrm flipH="1" flipV="1">
            <a:off x="6477000" y="4114800"/>
            <a:ext cx="13716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Line 11"/>
          <p:cNvSpPr>
            <a:spLocks noChangeShapeType="1"/>
          </p:cNvSpPr>
          <p:nvPr/>
        </p:nvSpPr>
        <p:spPr bwMode="auto">
          <a:xfrm flipH="1" flipV="1">
            <a:off x="7772400" y="3124200"/>
            <a:ext cx="533400" cy="685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0" name="Text Box 12"/>
          <p:cNvSpPr txBox="1">
            <a:spLocks noChangeArrowheads="1"/>
          </p:cNvSpPr>
          <p:nvPr/>
        </p:nvSpPr>
        <p:spPr bwMode="auto">
          <a:xfrm>
            <a:off x="4876800" y="2438400"/>
            <a:ext cx="1066800" cy="523875"/>
          </a:xfrm>
          <a:prstGeom prst="rect">
            <a:avLst/>
          </a:prstGeom>
          <a:solidFill>
            <a:schemeClr val="bg1"/>
          </a:solidFill>
          <a:ln w="25400">
            <a:solidFill>
              <a:srgbClr val="06DCD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+mj-lt"/>
              </a:rPr>
              <a:t>pools</a:t>
            </a:r>
          </a:p>
        </p:txBody>
      </p:sp>
      <p:sp>
        <p:nvSpPr>
          <p:cNvPr id="30731" name="Text Box 13"/>
          <p:cNvSpPr txBox="1">
            <a:spLocks noChangeArrowheads="1"/>
          </p:cNvSpPr>
          <p:nvPr/>
        </p:nvSpPr>
        <p:spPr bwMode="auto">
          <a:xfrm>
            <a:off x="7848600" y="3733800"/>
            <a:ext cx="1295400" cy="954107"/>
          </a:xfrm>
          <a:prstGeom prst="rect">
            <a:avLst/>
          </a:prstGeom>
          <a:solidFill>
            <a:srgbClr val="000000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2800" dirty="0">
                <a:solidFill>
                  <a:srgbClr val="FFFF11"/>
                </a:solidFill>
                <a:latin typeface="+mj-lt"/>
              </a:rPr>
              <a:t>bars</a:t>
            </a:r>
            <a:r>
              <a:rPr lang="en-US" altLang="en-US" sz="2800" dirty="0" smtClean="0">
                <a:solidFill>
                  <a:srgbClr val="FFFF11"/>
                </a:solidFill>
                <a:latin typeface="+mj-lt"/>
              </a:rPr>
              <a:t>/</a:t>
            </a:r>
          </a:p>
          <a:p>
            <a:r>
              <a:rPr lang="en-US" altLang="en-US" sz="2800" dirty="0" smtClean="0">
                <a:solidFill>
                  <a:srgbClr val="FFFF11"/>
                </a:solidFill>
                <a:latin typeface="+mj-lt"/>
              </a:rPr>
              <a:t>riffles</a:t>
            </a:r>
            <a:endParaRPr lang="en-US" altLang="en-US" sz="2800" dirty="0">
              <a:solidFill>
                <a:srgbClr val="FFFF1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96325" y="237945"/>
            <a:ext cx="7772400" cy="914400"/>
          </a:xfrm>
        </p:spPr>
        <p:txBody>
          <a:bodyPr/>
          <a:lstStyle/>
          <a:p>
            <a:r>
              <a:rPr lang="en-US" altLang="en-US" sz="4000" dirty="0" smtClean="0">
                <a:latin typeface="+mj-lt"/>
                <a:ea typeface="ＭＳ Ｐゴシック" pitchFamily="-105" charset="-128"/>
              </a:rPr>
              <a:t>Riffles, Pools, and Cascades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143000"/>
            <a:ext cx="7162800" cy="5791200"/>
          </a:xfrm>
        </p:spPr>
        <p:txBody>
          <a:bodyPr/>
          <a:lstStyle/>
          <a:p>
            <a:r>
              <a:rPr lang="en-US" altLang="en-US" sz="2800" smtClean="0">
                <a:latin typeface="+mj-lt"/>
                <a:ea typeface="ＭＳ Ｐゴシック" pitchFamily="-105" charset="-128"/>
              </a:rPr>
              <a:t>Riffles and pools alternate in somewhat predictable patterns</a:t>
            </a:r>
          </a:p>
          <a:p>
            <a:r>
              <a:rPr lang="en-US" altLang="en-US" sz="2800" smtClean="0">
                <a:latin typeface="+mj-lt"/>
                <a:ea typeface="ＭＳ Ｐゴシック" pitchFamily="-105" charset="-128"/>
              </a:rPr>
              <a:t>Associated with optimal flow organization to move sediment</a:t>
            </a:r>
          </a:p>
        </p:txBody>
      </p:sp>
      <p:pic>
        <p:nvPicPr>
          <p:cNvPr id="32772" name="Picture 6" descr="diagram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927475"/>
            <a:ext cx="3125788" cy="255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7" descr="riff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3092450"/>
            <a:ext cx="3429000" cy="1589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8" descr="diag6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4225925"/>
            <a:ext cx="3124200" cy="255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5" name="Rectangle 9"/>
          <p:cNvSpPr>
            <a:spLocks noChangeArrowheads="1"/>
          </p:cNvSpPr>
          <p:nvPr/>
        </p:nvSpPr>
        <p:spPr bwMode="auto">
          <a:xfrm>
            <a:off x="1404938" y="6284913"/>
            <a:ext cx="1841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eaLnBrk="1" hangingPunct="1"/>
            <a:endParaRPr lang="en-US" altLang="en-US" sz="800">
              <a:latin typeface="Arial" panose="020B0604020202020204" pitchFamily="34" charset="0"/>
            </a:endParaRPr>
          </a:p>
        </p:txBody>
      </p:sp>
      <p:sp>
        <p:nvSpPr>
          <p:cNvPr id="32776" name="Line 4"/>
          <p:cNvSpPr>
            <a:spLocks noChangeShapeType="1"/>
          </p:cNvSpPr>
          <p:nvPr/>
        </p:nvSpPr>
        <p:spPr bwMode="auto">
          <a:xfrm>
            <a:off x="609600" y="990600"/>
            <a:ext cx="7467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ource_to_sink_fig_edited.jpg                                  000042CE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428750"/>
            <a:ext cx="949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2667000" cy="914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4000" dirty="0" smtClean="0">
                <a:latin typeface="+mj-lt"/>
                <a:ea typeface="ＭＳ Ｐゴシック" pitchFamily="-105" charset="-128"/>
              </a:rPr>
              <a:t>Rivers</a:t>
            </a:r>
            <a:endParaRPr lang="en-US" altLang="en-US" dirty="0" smtClean="0">
              <a:latin typeface="+mj-lt"/>
              <a:ea typeface="ＭＳ Ｐゴシック" pitchFamily="-105" charset="-128"/>
            </a:endParaRPr>
          </a:p>
          <a:p>
            <a:pPr marL="514350" indent="-514350"/>
            <a:endParaRPr lang="en-US" altLang="en-US" dirty="0" smtClean="0">
              <a:latin typeface="Candara" panose="020E0502030303020204" pitchFamily="34" charset="0"/>
              <a:ea typeface="ＭＳ Ｐゴシック" pitchFamily="-105" charset="-128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752600" y="4114800"/>
            <a:ext cx="2133600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2615" y="206174"/>
            <a:ext cx="5486400" cy="914400"/>
          </a:xfrm>
        </p:spPr>
        <p:txBody>
          <a:bodyPr/>
          <a:lstStyle/>
          <a:p>
            <a:r>
              <a:rPr lang="en-US" altLang="en-US" sz="4000" dirty="0" smtClean="0">
                <a:latin typeface="+mj-lt"/>
                <a:ea typeface="ＭＳ Ｐゴシック" pitchFamily="-105" charset="-128"/>
              </a:rPr>
              <a:t>Pool - Riffle Sequence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447800"/>
            <a:ext cx="6248400" cy="838200"/>
          </a:xfrm>
        </p:spPr>
        <p:txBody>
          <a:bodyPr/>
          <a:lstStyle/>
          <a:p>
            <a:r>
              <a:rPr lang="en-US" altLang="en-US" smtClean="0">
                <a:latin typeface="+mj-lt"/>
                <a:ea typeface="ＭＳ Ｐゴシック" pitchFamily="-105" charset="-128"/>
              </a:rPr>
              <a:t>Riffle to riffle = 5 - 7 channel widths</a:t>
            </a:r>
          </a:p>
        </p:txBody>
      </p:sp>
      <p:pic>
        <p:nvPicPr>
          <p:cNvPr id="34820" name="Picture 5" descr="pool riffle sequenc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2647950"/>
            <a:ext cx="7313612" cy="3656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Rectangle 6"/>
          <p:cNvSpPr>
            <a:spLocks noChangeArrowheads="1"/>
          </p:cNvSpPr>
          <p:nvPr/>
        </p:nvSpPr>
        <p:spPr bwMode="auto">
          <a:xfrm>
            <a:off x="858838" y="6110288"/>
            <a:ext cx="1841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eaLnBrk="1" hangingPunct="1"/>
            <a:endParaRPr lang="en-US" altLang="en-US" sz="800">
              <a:latin typeface="Candara" panose="020E0502030303020204" pitchFamily="34" charset="0"/>
            </a:endParaRPr>
          </a:p>
        </p:txBody>
      </p:sp>
      <p:sp>
        <p:nvSpPr>
          <p:cNvPr id="34822" name="Line 4"/>
          <p:cNvSpPr>
            <a:spLocks noChangeShapeType="1"/>
          </p:cNvSpPr>
          <p:nvPr/>
        </p:nvSpPr>
        <p:spPr bwMode="auto">
          <a:xfrm>
            <a:off x="304800" y="990600"/>
            <a:ext cx="815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762000"/>
            <a:ext cx="7772400" cy="5105400"/>
          </a:xfrm>
        </p:spPr>
        <p:txBody>
          <a:bodyPr/>
          <a:lstStyle/>
          <a:p>
            <a:endParaRPr lang="en-US" altLang="en-US" sz="2800" smtClean="0">
              <a:latin typeface="Candara" panose="020E0502030303020204" pitchFamily="34" charset="0"/>
              <a:ea typeface="ＭＳ Ｐゴシック" pitchFamily="-105" charset="-128"/>
            </a:endParaRPr>
          </a:p>
          <a:p>
            <a:endParaRPr lang="en-US" altLang="en-US" sz="2800" smtClean="0">
              <a:latin typeface="Candara" panose="020E0502030303020204" pitchFamily="34" charset="0"/>
              <a:ea typeface="ＭＳ Ｐゴシック" pitchFamily="-105" charset="-128"/>
            </a:endParaRPr>
          </a:p>
          <a:p>
            <a:pPr lvl="1"/>
            <a:endParaRPr lang="en-US" altLang="en-US" sz="2400" smtClean="0">
              <a:latin typeface="Candara" panose="020E0502030303020204" pitchFamily="34" charset="0"/>
              <a:ea typeface="ＭＳ Ｐゴシック" pitchFamily="-105" charset="-128"/>
            </a:endParaRPr>
          </a:p>
          <a:p>
            <a:endParaRPr lang="en-US" altLang="en-US" sz="2400" smtClean="0">
              <a:latin typeface="Candara" panose="020E0502030303020204" pitchFamily="34" charset="0"/>
              <a:ea typeface="ＭＳ Ｐゴシック" pitchFamily="-105" charset="-128"/>
            </a:endParaRPr>
          </a:p>
        </p:txBody>
      </p:sp>
      <p:sp>
        <p:nvSpPr>
          <p:cNvPr id="41988" name="Rectangle 6"/>
          <p:cNvSpPr>
            <a:spLocks noChangeArrowheads="1"/>
          </p:cNvSpPr>
          <p:nvPr/>
        </p:nvSpPr>
        <p:spPr bwMode="auto">
          <a:xfrm>
            <a:off x="33759" y="495300"/>
            <a:ext cx="3886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algn="ctr"/>
            <a:r>
              <a:rPr lang="en-US" altLang="en-US" sz="4000" dirty="0">
                <a:solidFill>
                  <a:schemeClr val="tx2"/>
                </a:solidFill>
                <a:latin typeface="+mj-lt"/>
              </a:rPr>
              <a:t>Channel Patterns</a:t>
            </a:r>
            <a:endParaRPr lang="en-US" altLang="en-US" sz="5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1989" name="Line 7"/>
          <p:cNvSpPr>
            <a:spLocks noChangeShapeType="1"/>
          </p:cNvSpPr>
          <p:nvPr/>
        </p:nvSpPr>
        <p:spPr bwMode="auto">
          <a:xfrm>
            <a:off x="228600" y="1219200"/>
            <a:ext cx="4343400" cy="0"/>
          </a:xfrm>
          <a:prstGeom prst="line">
            <a:avLst/>
          </a:prstGeom>
          <a:noFill/>
          <a:ln w="38100">
            <a:solidFill>
              <a:srgbClr val="FF02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3" descr="C14NF0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133" b="1882"/>
          <a:stretch/>
        </p:blipFill>
        <p:spPr bwMode="auto">
          <a:xfrm>
            <a:off x="1314450" y="1523999"/>
            <a:ext cx="6667500" cy="495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2971800"/>
            <a:ext cx="16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1. Straight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00300" y="5822601"/>
            <a:ext cx="20955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2. Meandering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91175" y="3232917"/>
            <a:ext cx="16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3. Braided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53050" y="5865166"/>
            <a:ext cx="23431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4. Anastomosing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762000"/>
            <a:ext cx="7772400" cy="5105400"/>
          </a:xfrm>
        </p:spPr>
        <p:txBody>
          <a:bodyPr/>
          <a:lstStyle/>
          <a:p>
            <a:endParaRPr lang="en-US" altLang="en-US" sz="2800" smtClean="0">
              <a:latin typeface="Candara" panose="020E0502030303020204" pitchFamily="34" charset="0"/>
              <a:ea typeface="ＭＳ Ｐゴシック" pitchFamily="-105" charset="-128"/>
            </a:endParaRPr>
          </a:p>
          <a:p>
            <a:endParaRPr lang="en-US" altLang="en-US" sz="2800" smtClean="0">
              <a:latin typeface="Candara" panose="020E0502030303020204" pitchFamily="34" charset="0"/>
              <a:ea typeface="ＭＳ Ｐゴシック" pitchFamily="-105" charset="-128"/>
            </a:endParaRPr>
          </a:p>
          <a:p>
            <a:pPr lvl="1"/>
            <a:endParaRPr lang="en-US" altLang="en-US" sz="2400" smtClean="0">
              <a:latin typeface="Candara" panose="020E0502030303020204" pitchFamily="34" charset="0"/>
              <a:ea typeface="ＭＳ Ｐゴシック" pitchFamily="-105" charset="-128"/>
            </a:endParaRPr>
          </a:p>
          <a:p>
            <a:endParaRPr lang="en-US" altLang="en-US" sz="2400" smtClean="0">
              <a:latin typeface="Candara" panose="020E0502030303020204" pitchFamily="34" charset="0"/>
              <a:ea typeface="ＭＳ Ｐゴシック" pitchFamily="-105" charset="-128"/>
            </a:endParaRPr>
          </a:p>
        </p:txBody>
      </p:sp>
      <p:sp>
        <p:nvSpPr>
          <p:cNvPr id="41988" name="Rectangle 6"/>
          <p:cNvSpPr>
            <a:spLocks noChangeArrowheads="1"/>
          </p:cNvSpPr>
          <p:nvPr/>
        </p:nvSpPr>
        <p:spPr bwMode="auto">
          <a:xfrm>
            <a:off x="33759" y="495300"/>
            <a:ext cx="3886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algn="ctr"/>
            <a:r>
              <a:rPr lang="en-US" altLang="en-US" sz="4000" dirty="0">
                <a:solidFill>
                  <a:schemeClr val="tx2"/>
                </a:solidFill>
                <a:latin typeface="+mj-lt"/>
              </a:rPr>
              <a:t>Channel Patterns</a:t>
            </a:r>
            <a:endParaRPr lang="en-US" altLang="en-US" sz="5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1989" name="Line 7"/>
          <p:cNvSpPr>
            <a:spLocks noChangeShapeType="1"/>
          </p:cNvSpPr>
          <p:nvPr/>
        </p:nvSpPr>
        <p:spPr bwMode="auto">
          <a:xfrm>
            <a:off x="228600" y="1219200"/>
            <a:ext cx="4343400" cy="0"/>
          </a:xfrm>
          <a:prstGeom prst="line">
            <a:avLst/>
          </a:prstGeom>
          <a:noFill/>
          <a:ln w="38100">
            <a:solidFill>
              <a:srgbClr val="FF02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3" descr="C14NF0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133" b="1882"/>
          <a:stretch/>
        </p:blipFill>
        <p:spPr bwMode="auto">
          <a:xfrm>
            <a:off x="1314450" y="1523999"/>
            <a:ext cx="6667500" cy="495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2971800"/>
            <a:ext cx="1600200" cy="461665"/>
          </a:xfrm>
          <a:prstGeom prst="rect">
            <a:avLst/>
          </a:prstGeom>
          <a:solidFill>
            <a:srgbClr val="FFABAB"/>
          </a:solidFill>
          <a:ln w="28575">
            <a:solidFill>
              <a:srgbClr val="FF020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1. Straight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00300" y="5822601"/>
            <a:ext cx="20955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2. Meandering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91175" y="3232917"/>
            <a:ext cx="16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3. Braided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53050" y="5865166"/>
            <a:ext cx="23431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4. Anastomosing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96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6"/>
          <p:cNvSpPr>
            <a:spLocks noGrp="1"/>
          </p:cNvSpPr>
          <p:nvPr>
            <p:ph type="title"/>
          </p:nvPr>
        </p:nvSpPr>
        <p:spPr>
          <a:xfrm>
            <a:off x="2133600" y="0"/>
            <a:ext cx="4495800" cy="914400"/>
          </a:xfrm>
        </p:spPr>
        <p:txBody>
          <a:bodyPr/>
          <a:lstStyle/>
          <a:p>
            <a:r>
              <a:rPr lang="en-US" altLang="en-US" dirty="0" smtClean="0">
                <a:latin typeface="+mj-lt"/>
                <a:ea typeface="ＭＳ Ｐゴシック" pitchFamily="-105" charset="-128"/>
              </a:rPr>
              <a:t>Straight Channels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609600" y="1130300"/>
            <a:ext cx="7696200" cy="252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dirty="0">
                <a:solidFill>
                  <a:schemeClr val="tx2"/>
                </a:solidFill>
                <a:latin typeface="+mj-lt"/>
              </a:rPr>
              <a:t>Relatively rare</a:t>
            </a:r>
            <a:r>
              <a:rPr lang="en-US" altLang="en-US" dirty="0" smtClean="0">
                <a:solidFill>
                  <a:schemeClr val="tx2"/>
                </a:solidFill>
                <a:latin typeface="+mj-lt"/>
              </a:rPr>
              <a:t>:</a:t>
            </a:r>
            <a:endParaRPr lang="en-US" altLang="en-US" dirty="0">
              <a:solidFill>
                <a:schemeClr val="tx2"/>
              </a:solidFill>
              <a:latin typeface="+mj-lt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>
                <a:latin typeface="+mj-lt"/>
              </a:rPr>
              <a:t>represent a relatively immature channel </a:t>
            </a:r>
            <a:r>
              <a:rPr lang="en-US" altLang="en-US" dirty="0" smtClean="0">
                <a:latin typeface="+mj-lt"/>
              </a:rPr>
              <a:t>form</a:t>
            </a:r>
            <a:endParaRPr lang="en-US" altLang="en-US" dirty="0">
              <a:latin typeface="+mj-lt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>
                <a:latin typeface="+mj-lt"/>
              </a:rPr>
              <a:t>straight channels common where streams are confined by topography or follow geologic </a:t>
            </a:r>
            <a:r>
              <a:rPr lang="en-US" altLang="en-US" dirty="0" smtClean="0">
                <a:latin typeface="+mj-lt"/>
              </a:rPr>
              <a:t>structures</a:t>
            </a:r>
            <a:endParaRPr lang="en-US" altLang="en-US" dirty="0">
              <a:latin typeface="+mj-lt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>
                <a:latin typeface="+mj-lt"/>
              </a:rPr>
              <a:t>often mountain streams</a:t>
            </a:r>
          </a:p>
          <a:p>
            <a:endParaRPr lang="en-US" altLang="en-US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403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450215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7" name="Line 4"/>
          <p:cNvSpPr>
            <a:spLocks noChangeShapeType="1"/>
          </p:cNvSpPr>
          <p:nvPr/>
        </p:nvSpPr>
        <p:spPr bwMode="auto">
          <a:xfrm>
            <a:off x="304800" y="990600"/>
            <a:ext cx="8458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9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16"/>
          <a:stretch>
            <a:fillRect/>
          </a:stretch>
        </p:blipFill>
        <p:spPr bwMode="auto">
          <a:xfrm>
            <a:off x="247650" y="3532187"/>
            <a:ext cx="41338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itle 1"/>
          <p:cNvSpPr>
            <a:spLocks noGrp="1"/>
          </p:cNvSpPr>
          <p:nvPr>
            <p:ph type="title"/>
          </p:nvPr>
        </p:nvSpPr>
        <p:spPr>
          <a:xfrm>
            <a:off x="2590800" y="0"/>
            <a:ext cx="7772400" cy="914400"/>
          </a:xfrm>
        </p:spPr>
        <p:txBody>
          <a:bodyPr/>
          <a:lstStyle/>
          <a:p>
            <a:r>
              <a:rPr lang="en-US" altLang="en-US" dirty="0" smtClean="0">
                <a:latin typeface="+mj-lt"/>
                <a:ea typeface="ＭＳ Ｐゴシック" pitchFamily="-105" charset="-128"/>
              </a:rPr>
              <a:t>Alternate Bars</a:t>
            </a:r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610600" cy="5791200"/>
          </a:xfrm>
        </p:spPr>
        <p:txBody>
          <a:bodyPr/>
          <a:lstStyle/>
          <a:p>
            <a:r>
              <a:rPr lang="en-US" altLang="en-US" sz="2800" smtClean="0">
                <a:latin typeface="+mj-lt"/>
                <a:ea typeface="ＭＳ Ｐゴシック" pitchFamily="-105" charset="-128"/>
              </a:rPr>
              <a:t>Why are straight channels uncommon?</a:t>
            </a:r>
            <a:endParaRPr lang="en-US" altLang="en-US" sz="2400" smtClean="0">
              <a:latin typeface="+mj-lt"/>
              <a:ea typeface="ＭＳ Ｐゴシック" pitchFamily="-105" charset="-128"/>
            </a:endParaRPr>
          </a:p>
          <a:p>
            <a:pPr lvl="1"/>
            <a:r>
              <a:rPr lang="en-US" altLang="en-US" sz="2400" smtClean="0">
                <a:latin typeface="+mj-lt"/>
                <a:ea typeface="ＭＳ Ｐゴシック" pitchFamily="-105" charset="-128"/>
              </a:rPr>
              <a:t>interaction between flow &amp; eroding/depositing bed causes </a:t>
            </a:r>
            <a:r>
              <a:rPr lang="en-US" altLang="en-US" sz="2400" i="1" smtClean="0">
                <a:latin typeface="+mj-lt"/>
                <a:ea typeface="ＭＳ Ｐゴシック" pitchFamily="-105" charset="-128"/>
              </a:rPr>
              <a:t>organized </a:t>
            </a:r>
            <a:r>
              <a:rPr lang="en-US" altLang="en-US" sz="2400" smtClean="0">
                <a:latin typeface="+mj-lt"/>
                <a:ea typeface="ＭＳ Ｐゴシック" pitchFamily="-105" charset="-128"/>
              </a:rPr>
              <a:t>periodic bar deposition</a:t>
            </a:r>
          </a:p>
          <a:p>
            <a:pPr lvl="1"/>
            <a:r>
              <a:rPr lang="en-US" altLang="en-US" sz="2400" smtClean="0">
                <a:latin typeface="+mj-lt"/>
                <a:ea typeface="ＭＳ Ｐゴシック" pitchFamily="-105" charset="-128"/>
              </a:rPr>
              <a:t>bar </a:t>
            </a:r>
            <a:r>
              <a:rPr lang="en-US" altLang="en-US" sz="2400" smtClean="0">
                <a:solidFill>
                  <a:srgbClr val="FF0000"/>
                </a:solidFill>
                <a:latin typeface="+mj-lt"/>
                <a:ea typeface="ＭＳ Ｐゴシック" pitchFamily="-105" charset="-128"/>
                <a:sym typeface="Wingdings" panose="05000000000000000000" pitchFamily="2" charset="2"/>
              </a:rPr>
              <a:t></a:t>
            </a:r>
            <a:r>
              <a:rPr lang="en-US" altLang="en-US" sz="2400" smtClean="0">
                <a:latin typeface="+mj-lt"/>
                <a:ea typeface="ＭＳ Ｐゴシック" pitchFamily="-105" charset="-128"/>
                <a:sym typeface="Wingdings" panose="05000000000000000000" pitchFamily="2" charset="2"/>
              </a:rPr>
              <a:t> local width </a:t>
            </a:r>
            <a:r>
              <a:rPr lang="en-US" altLang="en-US" sz="2400" smtClean="0">
                <a:solidFill>
                  <a:srgbClr val="FF0000"/>
                </a:solidFill>
                <a:latin typeface="+mj-lt"/>
                <a:ea typeface="ＭＳ Ｐゴシック" pitchFamily="-105" charset="-128"/>
                <a:sym typeface="Wingdings" panose="05000000000000000000" pitchFamily="2" charset="2"/>
              </a:rPr>
              <a:t></a:t>
            </a:r>
            <a:r>
              <a:rPr lang="en-US" altLang="en-US" sz="2400" smtClean="0">
                <a:latin typeface="+mj-lt"/>
                <a:ea typeface="ＭＳ Ｐゴシック" pitchFamily="-105" charset="-128"/>
                <a:sym typeface="Wingdings" panose="05000000000000000000" pitchFamily="2" charset="2"/>
              </a:rPr>
              <a:t> local velocity  </a:t>
            </a:r>
            <a:r>
              <a:rPr lang="en-US" altLang="en-US" sz="2400" smtClean="0">
                <a:solidFill>
                  <a:srgbClr val="FF0000"/>
                </a:solidFill>
                <a:latin typeface="+mj-lt"/>
                <a:ea typeface="ＭＳ Ｐゴシック" pitchFamily="-105" charset="-128"/>
                <a:sym typeface="Wingdings" panose="05000000000000000000" pitchFamily="2" charset="2"/>
              </a:rPr>
              <a:t></a:t>
            </a:r>
            <a:r>
              <a:rPr lang="en-US" altLang="en-US" sz="2400" smtClean="0">
                <a:latin typeface="+mj-lt"/>
                <a:ea typeface="ＭＳ Ｐゴシック" pitchFamily="-105" charset="-128"/>
                <a:sym typeface="Wingdings" panose="05000000000000000000" pitchFamily="2" charset="2"/>
              </a:rPr>
              <a:t> local erosion </a:t>
            </a:r>
            <a:r>
              <a:rPr lang="en-US" altLang="en-US" sz="2400" smtClean="0">
                <a:solidFill>
                  <a:srgbClr val="FF0000"/>
                </a:solidFill>
                <a:latin typeface="+mj-lt"/>
                <a:ea typeface="ＭＳ Ｐゴシック" pitchFamily="-105" charset="-128"/>
                <a:sym typeface="Wingdings" panose="05000000000000000000" pitchFamily="2" charset="2"/>
              </a:rPr>
              <a:t></a:t>
            </a:r>
            <a:r>
              <a:rPr lang="en-US" altLang="en-US" sz="2400" smtClean="0">
                <a:latin typeface="+mj-lt"/>
                <a:ea typeface="ＭＳ Ｐゴシック" pitchFamily="-105" charset="-128"/>
                <a:sym typeface="Wingdings" panose="05000000000000000000" pitchFamily="2" charset="2"/>
              </a:rPr>
              <a:t> excess sediment </a:t>
            </a:r>
            <a:r>
              <a:rPr lang="en-US" altLang="en-US" sz="2400" smtClean="0">
                <a:solidFill>
                  <a:srgbClr val="FF0000"/>
                </a:solidFill>
                <a:latin typeface="+mj-lt"/>
                <a:ea typeface="ＭＳ Ｐゴシック" pitchFamily="-105" charset="-128"/>
                <a:sym typeface="Wingdings" panose="05000000000000000000" pitchFamily="2" charset="2"/>
              </a:rPr>
              <a:t></a:t>
            </a:r>
            <a:r>
              <a:rPr lang="en-US" altLang="en-US" sz="2400" smtClean="0">
                <a:latin typeface="+mj-lt"/>
                <a:ea typeface="ＭＳ Ｐゴシック" pitchFamily="-105" charset="-128"/>
                <a:sym typeface="Wingdings" panose="05000000000000000000" pitchFamily="2" charset="2"/>
              </a:rPr>
              <a:t> new bar … </a:t>
            </a:r>
            <a:r>
              <a:rPr lang="en-US" altLang="en-US" sz="2400" b="1" smtClean="0">
                <a:latin typeface="+mj-lt"/>
                <a:ea typeface="ＭＳ Ｐゴシック" pitchFamily="-105" charset="-128"/>
                <a:sym typeface="Wingdings" panose="05000000000000000000" pitchFamily="2" charset="2"/>
              </a:rPr>
              <a:t>rivers don’t want to be straight!</a:t>
            </a:r>
            <a:endParaRPr lang="en-US" altLang="en-US" sz="2400" smtClean="0">
              <a:latin typeface="+mj-lt"/>
              <a:ea typeface="ＭＳ Ｐゴシック" pitchFamily="-105" charset="-128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52400" y="3581400"/>
            <a:ext cx="8883650" cy="3087688"/>
            <a:chOff x="107950" y="3770312"/>
            <a:chExt cx="8883650" cy="3087688"/>
          </a:xfrm>
        </p:grpSpPr>
        <p:pic>
          <p:nvPicPr>
            <p:cNvPr id="45062" name="Picture 5" descr="NakaRiv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3770312"/>
              <a:ext cx="8883650" cy="308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3" name="Rectangle 4"/>
            <p:cNvSpPr>
              <a:spLocks noChangeArrowheads="1"/>
            </p:cNvSpPr>
            <p:nvPr/>
          </p:nvSpPr>
          <p:spPr bwMode="auto">
            <a:xfrm>
              <a:off x="1600200" y="5257799"/>
              <a:ext cx="16113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 sz="1800" b="1">
                  <a:latin typeface="Candara" panose="020E0502030303020204" pitchFamily="34" charset="0"/>
                </a:rPr>
                <a:t>Naka R., Japan</a:t>
              </a:r>
            </a:p>
          </p:txBody>
        </p:sp>
      </p:grpSp>
      <p:sp>
        <p:nvSpPr>
          <p:cNvPr id="45061" name="Line 4"/>
          <p:cNvSpPr>
            <a:spLocks noChangeShapeType="1"/>
          </p:cNvSpPr>
          <p:nvPr/>
        </p:nvSpPr>
        <p:spPr bwMode="auto">
          <a:xfrm>
            <a:off x="304800" y="990600"/>
            <a:ext cx="8458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6"/>
          <p:cNvSpPr>
            <a:spLocks noChangeArrowheads="1"/>
          </p:cNvSpPr>
          <p:nvPr/>
        </p:nvSpPr>
        <p:spPr bwMode="auto">
          <a:xfrm>
            <a:off x="33759" y="495300"/>
            <a:ext cx="3886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algn="ctr"/>
            <a:r>
              <a:rPr lang="en-US" altLang="en-US" sz="4000" dirty="0">
                <a:solidFill>
                  <a:schemeClr val="tx2"/>
                </a:solidFill>
                <a:latin typeface="+mj-lt"/>
              </a:rPr>
              <a:t>Channel Patterns</a:t>
            </a:r>
            <a:endParaRPr lang="en-US" altLang="en-US" sz="5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1989" name="Line 7"/>
          <p:cNvSpPr>
            <a:spLocks noChangeShapeType="1"/>
          </p:cNvSpPr>
          <p:nvPr/>
        </p:nvSpPr>
        <p:spPr bwMode="auto">
          <a:xfrm>
            <a:off x="228600" y="1219200"/>
            <a:ext cx="4343400" cy="0"/>
          </a:xfrm>
          <a:prstGeom prst="line">
            <a:avLst/>
          </a:prstGeom>
          <a:noFill/>
          <a:ln w="38100">
            <a:solidFill>
              <a:srgbClr val="FF02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3" descr="C14NF0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133" b="1882"/>
          <a:stretch/>
        </p:blipFill>
        <p:spPr bwMode="auto">
          <a:xfrm>
            <a:off x="1314450" y="1523999"/>
            <a:ext cx="6667500" cy="495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2971800"/>
            <a:ext cx="16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1. Straight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00300" y="5822601"/>
            <a:ext cx="2095500" cy="461665"/>
          </a:xfrm>
          <a:prstGeom prst="rect">
            <a:avLst/>
          </a:prstGeom>
          <a:solidFill>
            <a:srgbClr val="FFABAB"/>
          </a:solidFill>
          <a:ln w="28575">
            <a:solidFill>
              <a:srgbClr val="FF020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2. Meandering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91175" y="3232917"/>
            <a:ext cx="16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3. Braided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53050" y="5865166"/>
            <a:ext cx="23431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4. Anastomosing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05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3657600" cy="914400"/>
          </a:xfrm>
        </p:spPr>
        <p:txBody>
          <a:bodyPr/>
          <a:lstStyle/>
          <a:p>
            <a:r>
              <a:rPr lang="en-US" altLang="en-US" sz="4000" dirty="0" smtClean="0">
                <a:latin typeface="+mj-lt"/>
                <a:ea typeface="ＭＳ Ｐゴシック" pitchFamily="-105" charset="-128"/>
              </a:rPr>
              <a:t>Meandering</a:t>
            </a:r>
          </a:p>
        </p:txBody>
      </p:sp>
      <p:sp>
        <p:nvSpPr>
          <p:cNvPr id="46083" name="Content Placeholder 16"/>
          <p:cNvSpPr>
            <a:spLocks noGrp="1"/>
          </p:cNvSpPr>
          <p:nvPr>
            <p:ph idx="1"/>
          </p:nvPr>
        </p:nvSpPr>
        <p:spPr>
          <a:xfrm>
            <a:off x="457200" y="1143000"/>
            <a:ext cx="8382000" cy="2209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smtClean="0">
                <a:latin typeface="+mj-lt"/>
                <a:ea typeface="ＭＳ Ｐゴシック" pitchFamily="-105" charset="-128"/>
              </a:rPr>
              <a:t>What if the banks are erodible?</a:t>
            </a:r>
          </a:p>
          <a:p>
            <a:pPr lvl="1"/>
            <a:r>
              <a:rPr lang="en-US" altLang="en-US" dirty="0" smtClean="0">
                <a:latin typeface="+mj-lt"/>
                <a:ea typeface="ＭＳ Ｐゴシック" pitchFamily="-105" charset="-128"/>
              </a:rPr>
              <a:t>higher velocity near bars </a:t>
            </a:r>
            <a:r>
              <a:rPr lang="en-US" altLang="en-US" dirty="0" smtClean="0">
                <a:latin typeface="+mj-lt"/>
                <a:ea typeface="ＭＳ Ｐゴシック" pitchFamily="-105" charset="-128"/>
                <a:sym typeface="Wingdings" panose="05000000000000000000" pitchFamily="2" charset="2"/>
              </a:rPr>
              <a:t> erosion</a:t>
            </a:r>
          </a:p>
          <a:p>
            <a:pPr lvl="1"/>
            <a:r>
              <a:rPr lang="en-US" altLang="en-US" dirty="0" smtClean="0">
                <a:latin typeface="+mj-lt"/>
                <a:ea typeface="ＭＳ Ｐゴシック" pitchFamily="-105" charset="-128"/>
                <a:sym typeface="Wingdings" panose="05000000000000000000" pitchFamily="2" charset="2"/>
              </a:rPr>
              <a:t>erosion  deposition …</a:t>
            </a:r>
          </a:p>
          <a:p>
            <a:pPr marL="0" indent="0">
              <a:buNone/>
            </a:pPr>
            <a:r>
              <a:rPr lang="en-US" altLang="en-US" dirty="0" smtClean="0">
                <a:latin typeface="+mj-lt"/>
                <a:ea typeface="ＭＳ Ｐゴシック" pitchFamily="-105" charset="-128"/>
                <a:sym typeface="Wingdings" panose="05000000000000000000" pitchFamily="2" charset="2"/>
              </a:rPr>
              <a:t>Flow &amp; sedimentation patterns self-reinforcing</a:t>
            </a:r>
            <a:endParaRPr lang="en-US" altLang="en-US" dirty="0" smtClean="0">
              <a:latin typeface="+mj-lt"/>
              <a:ea typeface="ＭＳ Ｐゴシック" pitchFamily="-105" charset="-128"/>
            </a:endParaRPr>
          </a:p>
        </p:txBody>
      </p:sp>
      <p:sp>
        <p:nvSpPr>
          <p:cNvPr id="46094" name="Line 4"/>
          <p:cNvSpPr>
            <a:spLocks noChangeShapeType="1"/>
          </p:cNvSpPr>
          <p:nvPr/>
        </p:nvSpPr>
        <p:spPr bwMode="auto">
          <a:xfrm>
            <a:off x="304800" y="990600"/>
            <a:ext cx="8458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9" descr="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" t="32184" b="34715"/>
          <a:stretch/>
        </p:blipFill>
        <p:spPr bwMode="auto">
          <a:xfrm>
            <a:off x="2550318" y="3352800"/>
            <a:ext cx="39671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7200"/>
            <a:ext cx="6324600" cy="61118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19" name="Line 3"/>
          <p:cNvSpPr>
            <a:spLocks noChangeShapeType="1"/>
          </p:cNvSpPr>
          <p:nvPr/>
        </p:nvSpPr>
        <p:spPr bwMode="auto">
          <a:xfrm flipV="1">
            <a:off x="2819400" y="2590800"/>
            <a:ext cx="609600" cy="457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20" name="Line 4"/>
          <p:cNvSpPr>
            <a:spLocks noChangeShapeType="1"/>
          </p:cNvSpPr>
          <p:nvPr/>
        </p:nvSpPr>
        <p:spPr bwMode="auto">
          <a:xfrm flipV="1">
            <a:off x="3429000" y="2133600"/>
            <a:ext cx="457200" cy="457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21" name="Line 5"/>
          <p:cNvSpPr>
            <a:spLocks noChangeShapeType="1"/>
          </p:cNvSpPr>
          <p:nvPr/>
        </p:nvSpPr>
        <p:spPr bwMode="auto">
          <a:xfrm flipV="1">
            <a:off x="3886200" y="1752600"/>
            <a:ext cx="457200" cy="3810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22" name="Line 6"/>
          <p:cNvSpPr>
            <a:spLocks noChangeShapeType="1"/>
          </p:cNvSpPr>
          <p:nvPr/>
        </p:nvSpPr>
        <p:spPr bwMode="auto">
          <a:xfrm flipV="1">
            <a:off x="4343400" y="1676400"/>
            <a:ext cx="381000" cy="76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23" name="Line 7"/>
          <p:cNvSpPr>
            <a:spLocks noChangeShapeType="1"/>
          </p:cNvSpPr>
          <p:nvPr/>
        </p:nvSpPr>
        <p:spPr bwMode="auto">
          <a:xfrm>
            <a:off x="4724400" y="1676400"/>
            <a:ext cx="381000" cy="76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24" name="Line 8"/>
          <p:cNvSpPr>
            <a:spLocks noChangeShapeType="1"/>
          </p:cNvSpPr>
          <p:nvPr/>
        </p:nvSpPr>
        <p:spPr bwMode="auto">
          <a:xfrm>
            <a:off x="5105400" y="1752600"/>
            <a:ext cx="381000" cy="2286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25" name="Line 9"/>
          <p:cNvSpPr>
            <a:spLocks noChangeShapeType="1"/>
          </p:cNvSpPr>
          <p:nvPr/>
        </p:nvSpPr>
        <p:spPr bwMode="auto">
          <a:xfrm>
            <a:off x="5486400" y="1981200"/>
            <a:ext cx="38100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26" name="Line 10"/>
          <p:cNvSpPr>
            <a:spLocks noChangeShapeType="1"/>
          </p:cNvSpPr>
          <p:nvPr/>
        </p:nvSpPr>
        <p:spPr bwMode="auto">
          <a:xfrm>
            <a:off x="5867400" y="2286000"/>
            <a:ext cx="38100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27" name="Line 11"/>
          <p:cNvSpPr>
            <a:spLocks noChangeShapeType="1"/>
          </p:cNvSpPr>
          <p:nvPr/>
        </p:nvSpPr>
        <p:spPr bwMode="auto">
          <a:xfrm>
            <a:off x="6248400" y="2590800"/>
            <a:ext cx="38100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28" name="Line 12"/>
          <p:cNvSpPr>
            <a:spLocks noChangeShapeType="1"/>
          </p:cNvSpPr>
          <p:nvPr/>
        </p:nvSpPr>
        <p:spPr bwMode="auto">
          <a:xfrm>
            <a:off x="6629400" y="2895600"/>
            <a:ext cx="381000" cy="2286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29" name="Line 13"/>
          <p:cNvSpPr>
            <a:spLocks noChangeShapeType="1"/>
          </p:cNvSpPr>
          <p:nvPr/>
        </p:nvSpPr>
        <p:spPr bwMode="auto">
          <a:xfrm>
            <a:off x="7010400" y="3124200"/>
            <a:ext cx="381000" cy="76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30" name="Line 14"/>
          <p:cNvSpPr>
            <a:spLocks noChangeShapeType="1"/>
          </p:cNvSpPr>
          <p:nvPr/>
        </p:nvSpPr>
        <p:spPr bwMode="auto">
          <a:xfrm flipV="1">
            <a:off x="7391400" y="3048000"/>
            <a:ext cx="304800" cy="1524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31" name="Line 15"/>
          <p:cNvSpPr>
            <a:spLocks noChangeShapeType="1"/>
          </p:cNvSpPr>
          <p:nvPr/>
        </p:nvSpPr>
        <p:spPr bwMode="auto">
          <a:xfrm flipV="1">
            <a:off x="7696200" y="2667000"/>
            <a:ext cx="457200" cy="3810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32" name="Line 16"/>
          <p:cNvSpPr>
            <a:spLocks noChangeShapeType="1"/>
          </p:cNvSpPr>
          <p:nvPr/>
        </p:nvSpPr>
        <p:spPr bwMode="auto">
          <a:xfrm flipV="1">
            <a:off x="8153400" y="2209800"/>
            <a:ext cx="304800" cy="457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33" name="Line 17"/>
          <p:cNvSpPr>
            <a:spLocks noChangeShapeType="1"/>
          </p:cNvSpPr>
          <p:nvPr/>
        </p:nvSpPr>
        <p:spPr bwMode="auto">
          <a:xfrm flipV="1">
            <a:off x="8458200" y="1905000"/>
            <a:ext cx="38100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34" name="Line 18"/>
          <p:cNvSpPr>
            <a:spLocks noChangeShapeType="1"/>
          </p:cNvSpPr>
          <p:nvPr/>
        </p:nvSpPr>
        <p:spPr bwMode="auto">
          <a:xfrm flipV="1">
            <a:off x="8839200" y="1828800"/>
            <a:ext cx="228600" cy="76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152400" y="415925"/>
            <a:ext cx="26670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+mj-lt"/>
              </a:rPr>
              <a:t>Meandering leads to formation of:</a:t>
            </a:r>
          </a:p>
          <a:p>
            <a:pPr lvl="1">
              <a:spcBef>
                <a:spcPct val="50000"/>
              </a:spcBef>
            </a:pPr>
            <a:r>
              <a:rPr lang="en-US" altLang="en-US" sz="2800" b="1" dirty="0">
                <a:latin typeface="+mj-lt"/>
              </a:rPr>
              <a:t>cut banks</a:t>
            </a:r>
          </a:p>
          <a:p>
            <a:pPr lvl="1">
              <a:spcBef>
                <a:spcPct val="50000"/>
              </a:spcBef>
            </a:pPr>
            <a:r>
              <a:rPr lang="en-US" altLang="en-US" sz="2800" b="1" dirty="0">
                <a:latin typeface="+mj-lt"/>
              </a:rPr>
              <a:t>point bars</a:t>
            </a:r>
          </a:p>
          <a:p>
            <a:pPr>
              <a:spcBef>
                <a:spcPct val="50000"/>
              </a:spcBef>
            </a:pPr>
            <a:endParaRPr lang="en-US" altLang="en-US" sz="2800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en-US" altLang="en-US" sz="2800" dirty="0">
                <a:latin typeface="+mj-lt"/>
              </a:rPr>
              <a:t>Note velocity patterns:</a:t>
            </a:r>
          </a:p>
          <a:p>
            <a:pPr lvl="1">
              <a:spcBef>
                <a:spcPct val="50000"/>
              </a:spcBef>
            </a:pPr>
            <a:r>
              <a:rPr lang="en-US" altLang="en-US" sz="2800" b="1" dirty="0">
                <a:latin typeface="+mj-lt"/>
              </a:rPr>
              <a:t>highest on outside of bends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7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7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7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7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7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37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 animBg="1"/>
      <p:bldP spid="137220" grpId="0" animBg="1"/>
      <p:bldP spid="137221" grpId="0" animBg="1"/>
      <p:bldP spid="137222" grpId="0" animBg="1"/>
      <p:bldP spid="137223" grpId="0" animBg="1"/>
      <p:bldP spid="137224" grpId="0" animBg="1"/>
      <p:bldP spid="137225" grpId="0" animBg="1"/>
      <p:bldP spid="137226" grpId="0" animBg="1"/>
      <p:bldP spid="137227" grpId="0" animBg="1"/>
      <p:bldP spid="137228" grpId="0" animBg="1"/>
      <p:bldP spid="137229" grpId="0" animBg="1"/>
      <p:bldP spid="137230" grpId="0" animBg="1"/>
      <p:bldP spid="137231" grpId="0" animBg="1"/>
      <p:bldP spid="137232" grpId="0" animBg="1"/>
      <p:bldP spid="137233" grpId="0" animBg="1"/>
      <p:bldP spid="1372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866"/>
            <a:ext cx="3657600" cy="914400"/>
          </a:xfrm>
        </p:spPr>
        <p:txBody>
          <a:bodyPr/>
          <a:lstStyle/>
          <a:p>
            <a:r>
              <a:rPr lang="en-US" altLang="en-US" sz="4000" dirty="0" smtClean="0">
                <a:latin typeface="+mj-lt"/>
                <a:ea typeface="ＭＳ Ｐゴシック" pitchFamily="-105" charset="-128"/>
              </a:rPr>
              <a:t>Meandering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914400"/>
            <a:ext cx="7772400" cy="5791200"/>
          </a:xfrm>
        </p:spPr>
        <p:txBody>
          <a:bodyPr/>
          <a:lstStyle/>
          <a:p>
            <a:r>
              <a:rPr lang="en-US" altLang="en-US" sz="2800" smtClean="0">
                <a:latin typeface="+mj-lt"/>
                <a:ea typeface="ＭＳ Ｐゴシック" pitchFamily="-105" charset="-128"/>
              </a:rPr>
              <a:t>Erosion on outside of bends (cut banks) where velocity is greatest </a:t>
            </a:r>
          </a:p>
          <a:p>
            <a:r>
              <a:rPr lang="en-US" altLang="en-US" sz="2800" smtClean="0">
                <a:latin typeface="+mj-lt"/>
                <a:ea typeface="ＭＳ Ｐゴシック" pitchFamily="-105" charset="-128"/>
              </a:rPr>
              <a:t>Deposition on the inner sides of bends where velocity is slower</a:t>
            </a:r>
          </a:p>
          <a:p>
            <a:r>
              <a:rPr lang="en-US" altLang="en-US" sz="2800" smtClean="0">
                <a:latin typeface="+mj-lt"/>
                <a:ea typeface="ＭＳ Ｐゴシック" pitchFamily="-105" charset="-128"/>
              </a:rPr>
              <a:t>Meanders grow through time…</a:t>
            </a:r>
          </a:p>
        </p:txBody>
      </p:sp>
      <p:pic>
        <p:nvPicPr>
          <p:cNvPr id="4813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41688"/>
            <a:ext cx="7239000" cy="3516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Line 4"/>
          <p:cNvSpPr>
            <a:spLocks noChangeShapeType="1"/>
          </p:cNvSpPr>
          <p:nvPr/>
        </p:nvSpPr>
        <p:spPr bwMode="auto">
          <a:xfrm>
            <a:off x="304800" y="838200"/>
            <a:ext cx="8458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mea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44958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4" descr="cut bank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38100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5" descr="point 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23225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Line 6"/>
          <p:cNvSpPr>
            <a:spLocks noChangeShapeType="1"/>
          </p:cNvSpPr>
          <p:nvPr/>
        </p:nvSpPr>
        <p:spPr bwMode="auto">
          <a:xfrm flipV="1">
            <a:off x="5257800" y="5867400"/>
            <a:ext cx="1600200" cy="457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2" name="Text Box 7"/>
          <p:cNvSpPr txBox="1">
            <a:spLocks noChangeArrowheads="1"/>
          </p:cNvSpPr>
          <p:nvPr/>
        </p:nvSpPr>
        <p:spPr bwMode="auto">
          <a:xfrm>
            <a:off x="3733800" y="6034088"/>
            <a:ext cx="13983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b="1">
                <a:latin typeface="+mj-lt"/>
              </a:rPr>
              <a:t>Point Bars</a:t>
            </a:r>
          </a:p>
        </p:txBody>
      </p:sp>
      <p:sp>
        <p:nvSpPr>
          <p:cNvPr id="50183" name="Line 8"/>
          <p:cNvSpPr>
            <a:spLocks noChangeShapeType="1"/>
          </p:cNvSpPr>
          <p:nvPr/>
        </p:nvSpPr>
        <p:spPr bwMode="auto">
          <a:xfrm>
            <a:off x="3352800" y="4876800"/>
            <a:ext cx="381000" cy="1371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4" name="Text Box 9"/>
          <p:cNvSpPr txBox="1">
            <a:spLocks noChangeArrowheads="1"/>
          </p:cNvSpPr>
          <p:nvPr/>
        </p:nvSpPr>
        <p:spPr bwMode="auto">
          <a:xfrm>
            <a:off x="3124200" y="2147888"/>
            <a:ext cx="13806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b="1">
                <a:latin typeface="+mj-lt"/>
              </a:rPr>
              <a:t>Cut Banks</a:t>
            </a:r>
          </a:p>
        </p:txBody>
      </p:sp>
      <p:sp>
        <p:nvSpPr>
          <p:cNvPr id="50185" name="Line 10"/>
          <p:cNvSpPr>
            <a:spLocks noChangeShapeType="1"/>
          </p:cNvSpPr>
          <p:nvPr/>
        </p:nvSpPr>
        <p:spPr bwMode="auto">
          <a:xfrm flipH="1">
            <a:off x="1752600" y="2590800"/>
            <a:ext cx="1295400" cy="1447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6" name="Line 11"/>
          <p:cNvSpPr>
            <a:spLocks noChangeShapeType="1"/>
          </p:cNvSpPr>
          <p:nvPr/>
        </p:nvSpPr>
        <p:spPr bwMode="auto">
          <a:xfrm flipH="1">
            <a:off x="4800600" y="2286000"/>
            <a:ext cx="1981200" cy="152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22410"/>
            <a:ext cx="3657600" cy="914400"/>
          </a:xfrm>
        </p:spPr>
        <p:txBody>
          <a:bodyPr/>
          <a:lstStyle/>
          <a:p>
            <a:r>
              <a:rPr lang="en-US" altLang="en-US" sz="4000" dirty="0" smtClean="0">
                <a:latin typeface="+mj-lt"/>
                <a:ea typeface="ＭＳ Ｐゴシック" pitchFamily="-105" charset="-128"/>
              </a:rPr>
              <a:t>Meandering</a:t>
            </a:r>
          </a:p>
        </p:txBody>
      </p:sp>
      <p:sp>
        <p:nvSpPr>
          <p:cNvPr id="50188" name="Line 4"/>
          <p:cNvSpPr>
            <a:spLocks noChangeShapeType="1"/>
          </p:cNvSpPr>
          <p:nvPr/>
        </p:nvSpPr>
        <p:spPr bwMode="auto">
          <a:xfrm>
            <a:off x="304800" y="838200"/>
            <a:ext cx="8458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 txBox="1">
            <a:spLocks noChangeArrowheads="1"/>
          </p:cNvSpPr>
          <p:nvPr/>
        </p:nvSpPr>
        <p:spPr bwMode="auto">
          <a:xfrm>
            <a:off x="452437" y="1419225"/>
            <a:ext cx="7086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800" dirty="0">
                <a:latin typeface="+mn-lt"/>
              </a:rPr>
              <a:t>• Water and nutrients</a:t>
            </a:r>
          </a:p>
          <a:p>
            <a:pPr>
              <a:spcBef>
                <a:spcPct val="20000"/>
              </a:spcBef>
            </a:pPr>
            <a:r>
              <a:rPr lang="en-US" altLang="en-US" sz="2800" dirty="0">
                <a:latin typeface="+mn-lt"/>
              </a:rPr>
              <a:t>• Habitat to diverse flora and fauna</a:t>
            </a:r>
          </a:p>
          <a:p>
            <a:pPr>
              <a:spcBef>
                <a:spcPct val="20000"/>
              </a:spcBef>
            </a:pPr>
            <a:r>
              <a:rPr lang="en-US" altLang="en-US" sz="2800" dirty="0">
                <a:latin typeface="+mn-lt"/>
              </a:rPr>
              <a:t>• Routes for commerce</a:t>
            </a:r>
          </a:p>
          <a:p>
            <a:pPr>
              <a:spcBef>
                <a:spcPct val="20000"/>
              </a:spcBef>
            </a:pPr>
            <a:r>
              <a:rPr lang="en-US" altLang="en-US" sz="2800" dirty="0">
                <a:latin typeface="+mn-lt"/>
              </a:rPr>
              <a:t>• Electricity</a:t>
            </a:r>
          </a:p>
          <a:p>
            <a:pPr>
              <a:spcBef>
                <a:spcPct val="20000"/>
              </a:spcBef>
            </a:pPr>
            <a:r>
              <a:rPr lang="en-US" altLang="en-US" sz="2800" dirty="0">
                <a:latin typeface="+mn-lt"/>
              </a:rPr>
              <a:t>• Recreation</a:t>
            </a:r>
          </a:p>
          <a:p>
            <a:pPr>
              <a:spcBef>
                <a:spcPct val="20000"/>
              </a:spcBef>
            </a:pPr>
            <a:r>
              <a:rPr lang="en-US" altLang="en-US" sz="2800" dirty="0">
                <a:latin typeface="+mn-lt"/>
              </a:rPr>
              <a:t>• They’re beautiful!</a:t>
            </a:r>
          </a:p>
        </p:txBody>
      </p:sp>
      <p:sp>
        <p:nvSpPr>
          <p:cNvPr id="17413" name="Rectangle 7"/>
          <p:cNvSpPr txBox="1">
            <a:spLocks noChangeArrowheads="1"/>
          </p:cNvSpPr>
          <p:nvPr/>
        </p:nvSpPr>
        <p:spPr bwMode="auto">
          <a:xfrm>
            <a:off x="452437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3600" dirty="0">
                <a:latin typeface="+mj-lt"/>
              </a:rPr>
              <a:t>Why study rivers?</a:t>
            </a:r>
          </a:p>
        </p:txBody>
      </p:sp>
      <p:pic>
        <p:nvPicPr>
          <p:cNvPr id="17411" name="Picture 7" descr="Rivers and Creeks 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63" y="3117850"/>
            <a:ext cx="4884737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itle 18"/>
          <p:cNvSpPr>
            <a:spLocks noGrp="1"/>
          </p:cNvSpPr>
          <p:nvPr>
            <p:ph type="title"/>
          </p:nvPr>
        </p:nvSpPr>
        <p:spPr>
          <a:xfrm>
            <a:off x="533400" y="-76200"/>
            <a:ext cx="3657600" cy="914400"/>
          </a:xfrm>
        </p:spPr>
        <p:txBody>
          <a:bodyPr/>
          <a:lstStyle/>
          <a:p>
            <a:r>
              <a:rPr lang="en-US" altLang="en-US" dirty="0" smtClean="0">
                <a:latin typeface="+mj-lt"/>
                <a:ea typeface="ＭＳ Ｐゴシック" pitchFamily="-105" charset="-128"/>
              </a:rPr>
              <a:t>Meandering</a:t>
            </a:r>
          </a:p>
        </p:txBody>
      </p:sp>
      <p:sp>
        <p:nvSpPr>
          <p:cNvPr id="51202" name="Content Placeholder 19"/>
          <p:cNvSpPr>
            <a:spLocks noGrp="1"/>
          </p:cNvSpPr>
          <p:nvPr>
            <p:ph idx="1"/>
          </p:nvPr>
        </p:nvSpPr>
        <p:spPr>
          <a:xfrm>
            <a:off x="457200" y="1066800"/>
            <a:ext cx="3581400" cy="57912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smtClean="0">
                <a:latin typeface="+mj-lt"/>
                <a:ea typeface="ＭＳ Ｐゴシック" pitchFamily="-105" charset="-128"/>
              </a:rPr>
              <a:t>Progressive growth of meanders leads to formation of </a:t>
            </a:r>
            <a:r>
              <a:rPr lang="en-US" altLang="en-US" b="1" dirty="0" smtClean="0">
                <a:latin typeface="+mj-lt"/>
                <a:ea typeface="ＭＳ Ｐゴシック" pitchFamily="-105" charset="-128"/>
              </a:rPr>
              <a:t>meander belts</a:t>
            </a:r>
          </a:p>
        </p:txBody>
      </p:sp>
      <p:sp>
        <p:nvSpPr>
          <p:cNvPr id="51204" name="Rectangle 21"/>
          <p:cNvSpPr>
            <a:spLocks noChangeArrowheads="1"/>
          </p:cNvSpPr>
          <p:nvPr/>
        </p:nvSpPr>
        <p:spPr bwMode="auto">
          <a:xfrm>
            <a:off x="0" y="3581400"/>
            <a:ext cx="3886200" cy="263842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51205" name="Rectangle 19"/>
          <p:cNvSpPr>
            <a:spLocks noChangeArrowheads="1"/>
          </p:cNvSpPr>
          <p:nvPr/>
        </p:nvSpPr>
        <p:spPr bwMode="auto">
          <a:xfrm>
            <a:off x="0" y="3581400"/>
            <a:ext cx="3886200" cy="2638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pic>
        <p:nvPicPr>
          <p:cNvPr id="51206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3886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Line 10"/>
          <p:cNvSpPr>
            <a:spLocks noChangeShapeType="1"/>
          </p:cNvSpPr>
          <p:nvPr/>
        </p:nvSpPr>
        <p:spPr bwMode="auto">
          <a:xfrm>
            <a:off x="0" y="3962400"/>
            <a:ext cx="990600" cy="2133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8" name="Line 11"/>
          <p:cNvSpPr>
            <a:spLocks noChangeShapeType="1"/>
          </p:cNvSpPr>
          <p:nvPr/>
        </p:nvSpPr>
        <p:spPr bwMode="auto">
          <a:xfrm>
            <a:off x="762000" y="3657600"/>
            <a:ext cx="2971800" cy="1295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09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5" y="0"/>
            <a:ext cx="5127625" cy="73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0" name="Line 4"/>
          <p:cNvSpPr>
            <a:spLocks noChangeShapeType="1"/>
          </p:cNvSpPr>
          <p:nvPr/>
        </p:nvSpPr>
        <p:spPr bwMode="auto">
          <a:xfrm>
            <a:off x="304800" y="838200"/>
            <a:ext cx="3505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14463"/>
            <a:ext cx="8839200" cy="529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725488" y="304800"/>
            <a:ext cx="7580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dirty="0">
                <a:latin typeface="+mj-lt"/>
              </a:rPr>
              <a:t>Growing meanders can intersect each other and cut off a meander loop, forming an </a:t>
            </a:r>
            <a:r>
              <a:rPr lang="en-US" altLang="en-US" b="1" dirty="0">
                <a:latin typeface="+mj-lt"/>
              </a:rPr>
              <a:t>oxbow lake</a:t>
            </a:r>
            <a:endParaRPr lang="en-US" alt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7"/>
          <p:cNvSpPr>
            <a:spLocks noGrp="1"/>
          </p:cNvSpPr>
          <p:nvPr>
            <p:ph type="title"/>
          </p:nvPr>
        </p:nvSpPr>
        <p:spPr>
          <a:xfrm>
            <a:off x="295154" y="365567"/>
            <a:ext cx="3733800" cy="914400"/>
          </a:xfrm>
        </p:spPr>
        <p:txBody>
          <a:bodyPr/>
          <a:lstStyle/>
          <a:p>
            <a:r>
              <a:rPr lang="en-US" altLang="en-US" sz="4000" dirty="0" smtClean="0">
                <a:latin typeface="+mj-lt"/>
                <a:ea typeface="ＭＳ Ｐゴシック" pitchFamily="-105" charset="-128"/>
              </a:rPr>
              <a:t>Meandering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153400" cy="5791200"/>
          </a:xfrm>
        </p:spPr>
        <p:txBody>
          <a:bodyPr/>
          <a:lstStyle/>
          <a:p>
            <a:r>
              <a:rPr lang="en-US" altLang="en-US" dirty="0" smtClean="0">
                <a:latin typeface="+mj-lt"/>
                <a:ea typeface="ＭＳ Ｐゴシック" pitchFamily="-105" charset="-128"/>
              </a:rPr>
              <a:t>most characteristic </a:t>
            </a:r>
            <a:r>
              <a:rPr lang="en-US" altLang="en-US" b="1" dirty="0" smtClean="0">
                <a:latin typeface="+mj-lt"/>
                <a:ea typeface="ＭＳ Ｐゴシック" pitchFamily="-105" charset="-128"/>
              </a:rPr>
              <a:t>of large, low-gradient, fine-grained </a:t>
            </a:r>
            <a:r>
              <a:rPr lang="en-US" altLang="en-US" dirty="0" smtClean="0">
                <a:latin typeface="+mj-lt"/>
                <a:ea typeface="ＭＳ Ｐゴシック" pitchFamily="-105" charset="-128"/>
              </a:rPr>
              <a:t>rivers</a:t>
            </a:r>
          </a:p>
          <a:p>
            <a:r>
              <a:rPr lang="en-US" altLang="en-US" dirty="0" smtClean="0">
                <a:latin typeface="+mj-lt"/>
                <a:ea typeface="ＭＳ Ｐゴシック" pitchFamily="-105" charset="-128"/>
              </a:rPr>
              <a:t>continuous, gradual change in channel course</a:t>
            </a:r>
          </a:p>
          <a:p>
            <a:r>
              <a:rPr lang="en-US" altLang="en-US" dirty="0" smtClean="0">
                <a:latin typeface="+mj-lt"/>
                <a:ea typeface="ＭＳ Ｐゴシック" pitchFamily="-105" charset="-128"/>
              </a:rPr>
              <a:t>create </a:t>
            </a:r>
            <a:r>
              <a:rPr lang="en-US" altLang="en-US" b="1" dirty="0" smtClean="0">
                <a:latin typeface="+mj-lt"/>
                <a:ea typeface="ＭＳ Ｐゴシック" pitchFamily="-105" charset="-128"/>
              </a:rPr>
              <a:t>floodplains </a:t>
            </a:r>
            <a:r>
              <a:rPr lang="en-US" altLang="en-US" dirty="0" smtClean="0">
                <a:latin typeface="+mj-lt"/>
                <a:ea typeface="ＭＳ Ｐゴシック" pitchFamily="-105" charset="-128"/>
              </a:rPr>
              <a:t>wider than the channel</a:t>
            </a:r>
          </a:p>
          <a:p>
            <a:pPr lvl="1"/>
            <a:r>
              <a:rPr lang="en-US" altLang="en-US" dirty="0" smtClean="0">
                <a:latin typeface="+mj-lt"/>
                <a:ea typeface="ＭＳ Ｐゴシック" pitchFamily="-105" charset="-128"/>
              </a:rPr>
              <a:t>very fertile soil</a:t>
            </a:r>
          </a:p>
          <a:p>
            <a:pPr lvl="1"/>
            <a:r>
              <a:rPr lang="en-US" altLang="en-US" dirty="0" smtClean="0">
                <a:latin typeface="+mj-lt"/>
                <a:ea typeface="ＭＳ Ｐゴシック" pitchFamily="-105" charset="-128"/>
              </a:rPr>
              <a:t>seasonal flooding</a:t>
            </a:r>
          </a:p>
        </p:txBody>
      </p:sp>
      <p:sp>
        <p:nvSpPr>
          <p:cNvPr id="54276" name="Line 4"/>
          <p:cNvSpPr>
            <a:spLocks noChangeShapeType="1"/>
          </p:cNvSpPr>
          <p:nvPr/>
        </p:nvSpPr>
        <p:spPr bwMode="auto">
          <a:xfrm>
            <a:off x="304800" y="1143000"/>
            <a:ext cx="861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728912"/>
            <a:ext cx="4711700" cy="370262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42901"/>
            <a:ext cx="7772400" cy="914400"/>
          </a:xfrm>
        </p:spPr>
        <p:txBody>
          <a:bodyPr/>
          <a:lstStyle/>
          <a:p>
            <a:r>
              <a:rPr lang="en-US" altLang="en-US" sz="3600" dirty="0" smtClean="0">
                <a:latin typeface="+mj-lt"/>
                <a:ea typeface="ＭＳ Ｐゴシック" pitchFamily="-105" charset="-128"/>
              </a:rPr>
              <a:t>Sinuosity: Gradient and Substrate</a:t>
            </a:r>
          </a:p>
        </p:txBody>
      </p:sp>
      <p:pic>
        <p:nvPicPr>
          <p:cNvPr id="64515" name="Picture 4" descr="Meander1"/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46" y="3733800"/>
            <a:ext cx="3481053" cy="2713038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451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508125"/>
            <a:ext cx="3817937" cy="178435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smtClean="0">
                <a:latin typeface="+mj-lt"/>
                <a:ea typeface="ＭＳ Ｐゴシック" pitchFamily="-105" charset="-128"/>
              </a:rPr>
              <a:t>Small meanders</a:t>
            </a:r>
          </a:p>
          <a:p>
            <a:pPr marL="457200" lvl="1" indent="0"/>
            <a:r>
              <a:rPr lang="en-US" altLang="en-US" dirty="0" smtClean="0">
                <a:latin typeface="+mj-lt"/>
                <a:ea typeface="ＭＳ Ｐゴシック" pitchFamily="-105" charset="-128"/>
              </a:rPr>
              <a:t>high gradient</a:t>
            </a:r>
          </a:p>
          <a:p>
            <a:pPr marL="457200" lvl="1" indent="0"/>
            <a:r>
              <a:rPr lang="en-US" altLang="en-US" dirty="0" smtClean="0">
                <a:latin typeface="+mj-lt"/>
                <a:ea typeface="ＭＳ Ｐゴシック" pitchFamily="-105" charset="-128"/>
              </a:rPr>
              <a:t>coarse substrates</a:t>
            </a:r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9600" y="1425575"/>
            <a:ext cx="3817938" cy="17748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smtClean="0">
                <a:latin typeface="+mj-lt"/>
                <a:ea typeface="ＭＳ Ｐゴシック" pitchFamily="-105" charset="-128"/>
              </a:rPr>
              <a:t>Big meanders</a:t>
            </a:r>
          </a:p>
          <a:p>
            <a:pPr marL="457200" lvl="1" indent="0"/>
            <a:r>
              <a:rPr lang="en-US" altLang="en-US" dirty="0" smtClean="0">
                <a:latin typeface="+mj-lt"/>
                <a:ea typeface="ＭＳ Ｐゴシック" pitchFamily="-105" charset="-128"/>
              </a:rPr>
              <a:t>low gradient</a:t>
            </a:r>
          </a:p>
          <a:p>
            <a:pPr marL="457200" lvl="1" indent="0"/>
            <a:r>
              <a:rPr lang="en-US" altLang="en-US" dirty="0" smtClean="0">
                <a:latin typeface="+mj-lt"/>
                <a:ea typeface="ＭＳ Ｐゴシック" pitchFamily="-105" charset="-128"/>
              </a:rPr>
              <a:t>fine substrates</a:t>
            </a:r>
          </a:p>
        </p:txBody>
      </p:sp>
      <p:pic>
        <p:nvPicPr>
          <p:cNvPr id="64518" name="Picture 6" descr="ch8div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3481388" cy="2713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9" name="Line 7"/>
          <p:cNvSpPr>
            <a:spLocks noChangeShapeType="1"/>
          </p:cNvSpPr>
          <p:nvPr/>
        </p:nvSpPr>
        <p:spPr bwMode="auto">
          <a:xfrm>
            <a:off x="609600" y="1066800"/>
            <a:ext cx="777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/>
          <p:cNvSpPr>
            <a:spLocks noChangeArrowheads="1"/>
          </p:cNvSpPr>
          <p:nvPr/>
        </p:nvSpPr>
        <p:spPr bwMode="auto">
          <a:xfrm>
            <a:off x="4572000" y="381000"/>
            <a:ext cx="4308475" cy="5943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55299" name="Rectangle 8"/>
          <p:cNvSpPr>
            <a:spLocks noChangeArrowheads="1"/>
          </p:cNvSpPr>
          <p:nvPr/>
        </p:nvSpPr>
        <p:spPr bwMode="auto">
          <a:xfrm>
            <a:off x="4572000" y="381000"/>
            <a:ext cx="4308475" cy="5943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55300" name="Text Box 3"/>
          <p:cNvSpPr txBox="1">
            <a:spLocks noChangeArrowheads="1"/>
          </p:cNvSpPr>
          <p:nvPr/>
        </p:nvSpPr>
        <p:spPr bwMode="auto">
          <a:xfrm>
            <a:off x="914400" y="152400"/>
            <a:ext cx="26451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dirty="0">
                <a:latin typeface="+mj-lt"/>
              </a:rPr>
              <a:t>Holden Crater, Mars</a:t>
            </a:r>
          </a:p>
        </p:txBody>
      </p:sp>
      <p:sp>
        <p:nvSpPr>
          <p:cNvPr id="55301" name="Rectangle 7"/>
          <p:cNvSpPr>
            <a:spLocks noChangeArrowheads="1"/>
          </p:cNvSpPr>
          <p:nvPr/>
        </p:nvSpPr>
        <p:spPr bwMode="auto">
          <a:xfrm>
            <a:off x="457200" y="838200"/>
            <a:ext cx="3965575" cy="5486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55302" name="Rectangle 5"/>
          <p:cNvSpPr>
            <a:spLocks noChangeArrowheads="1"/>
          </p:cNvSpPr>
          <p:nvPr/>
        </p:nvSpPr>
        <p:spPr bwMode="auto">
          <a:xfrm>
            <a:off x="457200" y="838200"/>
            <a:ext cx="3965575" cy="5486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pic>
        <p:nvPicPr>
          <p:cNvPr id="5530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"/>
            <a:ext cx="43053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3962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762000"/>
            <a:ext cx="7772400" cy="5105400"/>
          </a:xfrm>
        </p:spPr>
        <p:txBody>
          <a:bodyPr/>
          <a:lstStyle/>
          <a:p>
            <a:endParaRPr lang="en-US" altLang="en-US" sz="2800" smtClean="0">
              <a:latin typeface="Candara" panose="020E0502030303020204" pitchFamily="34" charset="0"/>
              <a:ea typeface="ＭＳ Ｐゴシック" pitchFamily="-105" charset="-128"/>
            </a:endParaRPr>
          </a:p>
          <a:p>
            <a:endParaRPr lang="en-US" altLang="en-US" sz="2800" smtClean="0">
              <a:latin typeface="Candara" panose="020E0502030303020204" pitchFamily="34" charset="0"/>
              <a:ea typeface="ＭＳ Ｐゴシック" pitchFamily="-105" charset="-128"/>
            </a:endParaRPr>
          </a:p>
          <a:p>
            <a:pPr lvl="1"/>
            <a:endParaRPr lang="en-US" altLang="en-US" sz="2400" smtClean="0">
              <a:latin typeface="Candara" panose="020E0502030303020204" pitchFamily="34" charset="0"/>
              <a:ea typeface="ＭＳ Ｐゴシック" pitchFamily="-105" charset="-128"/>
            </a:endParaRPr>
          </a:p>
          <a:p>
            <a:endParaRPr lang="en-US" altLang="en-US" sz="2400" smtClean="0">
              <a:latin typeface="Candara" panose="020E0502030303020204" pitchFamily="34" charset="0"/>
              <a:ea typeface="ＭＳ Ｐゴシック" pitchFamily="-105" charset="-128"/>
            </a:endParaRPr>
          </a:p>
        </p:txBody>
      </p:sp>
      <p:sp>
        <p:nvSpPr>
          <p:cNvPr id="41988" name="Rectangle 6"/>
          <p:cNvSpPr>
            <a:spLocks noChangeArrowheads="1"/>
          </p:cNvSpPr>
          <p:nvPr/>
        </p:nvSpPr>
        <p:spPr bwMode="auto">
          <a:xfrm>
            <a:off x="33759" y="495300"/>
            <a:ext cx="3886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algn="ctr"/>
            <a:r>
              <a:rPr lang="en-US" altLang="en-US" sz="4000" dirty="0">
                <a:solidFill>
                  <a:schemeClr val="tx2"/>
                </a:solidFill>
                <a:latin typeface="+mj-lt"/>
              </a:rPr>
              <a:t>Channel Patterns</a:t>
            </a:r>
            <a:endParaRPr lang="en-US" altLang="en-US" sz="5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1989" name="Line 7"/>
          <p:cNvSpPr>
            <a:spLocks noChangeShapeType="1"/>
          </p:cNvSpPr>
          <p:nvPr/>
        </p:nvSpPr>
        <p:spPr bwMode="auto">
          <a:xfrm>
            <a:off x="228600" y="1219200"/>
            <a:ext cx="4343400" cy="0"/>
          </a:xfrm>
          <a:prstGeom prst="line">
            <a:avLst/>
          </a:prstGeom>
          <a:noFill/>
          <a:ln w="38100">
            <a:solidFill>
              <a:srgbClr val="FF02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3" descr="C14NF0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133" b="1882"/>
          <a:stretch/>
        </p:blipFill>
        <p:spPr bwMode="auto">
          <a:xfrm>
            <a:off x="1314450" y="1523999"/>
            <a:ext cx="6667500" cy="495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2971800"/>
            <a:ext cx="16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1. Straight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00300" y="5822601"/>
            <a:ext cx="20955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2. Meandering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91175" y="3232917"/>
            <a:ext cx="1600200" cy="461665"/>
          </a:xfrm>
          <a:prstGeom prst="rect">
            <a:avLst/>
          </a:prstGeom>
          <a:solidFill>
            <a:srgbClr val="FFABAB"/>
          </a:solidFill>
          <a:ln w="38100">
            <a:solidFill>
              <a:srgbClr val="FF020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3. Braided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53050" y="5865166"/>
            <a:ext cx="23431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4. Anastomosing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33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85"/>
          <a:stretch/>
        </p:blipFill>
        <p:spPr bwMode="auto">
          <a:xfrm>
            <a:off x="4761089" y="2432050"/>
            <a:ext cx="4406974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itle 9"/>
          <p:cNvSpPr>
            <a:spLocks noGrp="1"/>
          </p:cNvSpPr>
          <p:nvPr>
            <p:ph type="title"/>
          </p:nvPr>
        </p:nvSpPr>
        <p:spPr>
          <a:xfrm>
            <a:off x="427078" y="228600"/>
            <a:ext cx="2286000" cy="914400"/>
          </a:xfrm>
        </p:spPr>
        <p:txBody>
          <a:bodyPr/>
          <a:lstStyle/>
          <a:p>
            <a:r>
              <a:rPr lang="en-US" altLang="en-US" sz="4000" dirty="0" smtClean="0">
                <a:latin typeface="+mj-lt"/>
                <a:ea typeface="ＭＳ Ｐゴシック" pitchFamily="-105" charset="-128"/>
              </a:rPr>
              <a:t>Braiding</a:t>
            </a:r>
          </a:p>
        </p:txBody>
      </p:sp>
      <p:sp>
        <p:nvSpPr>
          <p:cNvPr id="58370" name="Content Placeholder 10"/>
          <p:cNvSpPr>
            <a:spLocks noGrp="1"/>
          </p:cNvSpPr>
          <p:nvPr>
            <p:ph idx="1"/>
          </p:nvPr>
        </p:nvSpPr>
        <p:spPr>
          <a:xfrm>
            <a:off x="535956" y="1104900"/>
            <a:ext cx="8227043" cy="1752598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smtClean="0">
                <a:latin typeface="+mj-lt"/>
                <a:ea typeface="ＭＳ Ｐゴシック" pitchFamily="-105" charset="-128"/>
              </a:rPr>
              <a:t>Multiple converging &amp; diverging channels separated by unstable mid-channel bars</a:t>
            </a:r>
          </a:p>
        </p:txBody>
      </p:sp>
      <p:sp>
        <p:nvSpPr>
          <p:cNvPr id="58372" name="Rectangle 11"/>
          <p:cNvSpPr>
            <a:spLocks noChangeArrowheads="1"/>
          </p:cNvSpPr>
          <p:nvPr/>
        </p:nvSpPr>
        <p:spPr bwMode="auto">
          <a:xfrm>
            <a:off x="3084513" y="6478588"/>
            <a:ext cx="1841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eaLnBrk="1" hangingPunct="1"/>
            <a:endParaRPr lang="en-US" altLang="en-US" sz="800">
              <a:latin typeface="Arial" panose="020B0604020202020204" pitchFamily="34" charset="0"/>
            </a:endParaRPr>
          </a:p>
        </p:txBody>
      </p:sp>
      <p:pic>
        <p:nvPicPr>
          <p:cNvPr id="58373" name="Picture 13" descr="braidedstreamalas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51" y="2286000"/>
            <a:ext cx="3957638" cy="3651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5" name="Line 7"/>
          <p:cNvSpPr>
            <a:spLocks noChangeShapeType="1"/>
          </p:cNvSpPr>
          <p:nvPr/>
        </p:nvSpPr>
        <p:spPr bwMode="auto">
          <a:xfrm>
            <a:off x="457200" y="990600"/>
            <a:ext cx="8153400" cy="0"/>
          </a:xfrm>
          <a:prstGeom prst="line">
            <a:avLst/>
          </a:prstGeom>
          <a:noFill/>
          <a:ln w="38100">
            <a:solidFill>
              <a:srgbClr val="FF02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4343400" cy="914400"/>
          </a:xfrm>
        </p:spPr>
        <p:txBody>
          <a:bodyPr/>
          <a:lstStyle/>
          <a:p>
            <a:r>
              <a:rPr lang="en-US" altLang="en-US" sz="4000" dirty="0" smtClean="0">
                <a:latin typeface="+mj-lt"/>
                <a:ea typeface="ＭＳ Ｐゴシック" pitchFamily="-105" charset="-128"/>
              </a:rPr>
              <a:t>Braided Channels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4572000" cy="5791200"/>
          </a:xfrm>
        </p:spPr>
        <p:txBody>
          <a:bodyPr/>
          <a:lstStyle/>
          <a:p>
            <a:r>
              <a:rPr lang="en-US" altLang="en-US" sz="2800" b="1" dirty="0" smtClean="0">
                <a:latin typeface="+mj-lt"/>
                <a:ea typeface="ＭＳ Ｐゴシック" pitchFamily="-105" charset="-128"/>
              </a:rPr>
              <a:t>high sediment load </a:t>
            </a:r>
            <a:r>
              <a:rPr lang="en-US" altLang="en-US" sz="2800" dirty="0" smtClean="0">
                <a:latin typeface="+mj-lt"/>
                <a:ea typeface="ＭＳ Ｐゴシック" pitchFamily="-105" charset="-128"/>
              </a:rPr>
              <a:t>(relative to water Q)</a:t>
            </a:r>
          </a:p>
          <a:p>
            <a:r>
              <a:rPr lang="en-US" altLang="en-US" sz="2800" dirty="0" smtClean="0">
                <a:latin typeface="+mj-lt"/>
                <a:ea typeface="ＭＳ Ｐゴシック" pitchFamily="-105" charset="-128"/>
              </a:rPr>
              <a:t>constantly changing course</a:t>
            </a:r>
          </a:p>
          <a:p>
            <a:r>
              <a:rPr lang="en-US" altLang="en-US" sz="2800" dirty="0" smtClean="0">
                <a:latin typeface="+mj-lt"/>
                <a:ea typeface="ＭＳ Ｐゴシック" pitchFamily="-105" charset="-128"/>
              </a:rPr>
              <a:t>floodplain generally completely occupied by channels</a:t>
            </a:r>
          </a:p>
          <a:p>
            <a:r>
              <a:rPr lang="en-US" altLang="en-US" sz="2800" dirty="0" smtClean="0">
                <a:latin typeface="+mj-lt"/>
                <a:ea typeface="ＭＳ Ｐゴシック" pitchFamily="-105" charset="-128"/>
              </a:rPr>
              <a:t>many small islands called </a:t>
            </a:r>
            <a:r>
              <a:rPr lang="en-US" altLang="en-US" sz="2800" b="1" dirty="0" smtClean="0">
                <a:latin typeface="+mj-lt"/>
                <a:ea typeface="ＭＳ Ｐゴシック" pitchFamily="-105" charset="-128"/>
              </a:rPr>
              <a:t>mid-channel bars</a:t>
            </a:r>
          </a:p>
          <a:p>
            <a:r>
              <a:rPr lang="en-US" altLang="en-US" sz="2800" dirty="0" smtClean="0">
                <a:latin typeface="+mj-lt"/>
                <a:ea typeface="ＭＳ Ｐゴシック" pitchFamily="-105" charset="-128"/>
              </a:rPr>
              <a:t>usually coarse sand and gravel (bedload grain sizes)</a:t>
            </a:r>
          </a:p>
        </p:txBody>
      </p:sp>
      <p:pic>
        <p:nvPicPr>
          <p:cNvPr id="59396" name="Picture 7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"/>
            <a:ext cx="436403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Line 7"/>
          <p:cNvSpPr>
            <a:spLocks noChangeShapeType="1"/>
          </p:cNvSpPr>
          <p:nvPr/>
        </p:nvSpPr>
        <p:spPr bwMode="auto">
          <a:xfrm>
            <a:off x="381000" y="990600"/>
            <a:ext cx="4114800" cy="0"/>
          </a:xfrm>
          <a:prstGeom prst="line">
            <a:avLst/>
          </a:prstGeom>
          <a:noFill/>
          <a:ln w="38100">
            <a:solidFill>
              <a:srgbClr val="FF02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4343400" cy="914400"/>
          </a:xfrm>
        </p:spPr>
        <p:txBody>
          <a:bodyPr/>
          <a:lstStyle/>
          <a:p>
            <a:r>
              <a:rPr lang="en-US" altLang="en-US" sz="4000" dirty="0" smtClean="0">
                <a:latin typeface="+mj-lt"/>
                <a:ea typeface="ＭＳ Ｐゴシック" pitchFamily="-105" charset="-128"/>
              </a:rPr>
              <a:t>Braided Channels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990600"/>
            <a:ext cx="4724400" cy="57912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dirty="0" smtClean="0">
                <a:latin typeface="+mj-lt"/>
                <a:ea typeface="ＭＳ Ｐゴシック" pitchFamily="-105" charset="-128"/>
              </a:rPr>
              <a:t>Why not a single channel?</a:t>
            </a:r>
          </a:p>
          <a:p>
            <a:pPr lvl="1"/>
            <a:r>
              <a:rPr lang="en-US" altLang="en-US" sz="2400" dirty="0" smtClean="0">
                <a:latin typeface="+mj-lt"/>
                <a:ea typeface="ＭＳ Ｐゴシック" pitchFamily="-105" charset="-128"/>
              </a:rPr>
              <a:t>amount of bedload grossly disproportionate to transport capacity of water</a:t>
            </a:r>
          </a:p>
          <a:p>
            <a:pPr lvl="1"/>
            <a:r>
              <a:rPr lang="en-US" altLang="en-US" sz="2400" dirty="0" smtClean="0">
                <a:latin typeface="+mj-lt"/>
                <a:ea typeface="ＭＳ Ｐゴシック" pitchFamily="-105" charset="-128"/>
              </a:rPr>
              <a:t>leads to frequent deposition of coarsest sediment in bars that locally divide the flow</a:t>
            </a:r>
          </a:p>
          <a:p>
            <a:pPr marL="0" indent="0">
              <a:buNone/>
            </a:pPr>
            <a:r>
              <a:rPr lang="en-US" altLang="en-US" sz="2800" dirty="0" smtClean="0">
                <a:latin typeface="+mj-lt"/>
                <a:ea typeface="ＭＳ Ｐゴシック" pitchFamily="-105" charset="-128"/>
              </a:rPr>
              <a:t>Braided channels typical in regions with:</a:t>
            </a:r>
          </a:p>
          <a:p>
            <a:pPr lvl="1"/>
            <a:r>
              <a:rPr lang="en-US" altLang="en-US" sz="2400" dirty="0" smtClean="0">
                <a:latin typeface="+mj-lt"/>
                <a:ea typeface="ＭＳ Ｐゴシック" pitchFamily="-105" charset="-128"/>
              </a:rPr>
              <a:t>easily erodible banks </a:t>
            </a:r>
          </a:p>
          <a:p>
            <a:pPr lvl="1"/>
            <a:r>
              <a:rPr lang="en-US" altLang="en-US" sz="2400" dirty="0" smtClean="0">
                <a:latin typeface="+mj-lt"/>
                <a:ea typeface="ＭＳ Ｐゴシック" pitchFamily="-105" charset="-128"/>
              </a:rPr>
              <a:t>and/or a high sediment load</a:t>
            </a:r>
          </a:p>
          <a:p>
            <a:pPr lvl="1"/>
            <a:r>
              <a:rPr lang="en-US" altLang="en-US" sz="2400" dirty="0" smtClean="0">
                <a:latin typeface="+mj-lt"/>
                <a:ea typeface="ＭＳ Ｐゴシック" pitchFamily="-105" charset="-128"/>
              </a:rPr>
              <a:t>common near mountains &amp; glaciers </a:t>
            </a:r>
            <a:r>
              <a:rPr lang="en-US" altLang="en-US" sz="2400" i="1" dirty="0" smtClean="0">
                <a:latin typeface="+mj-lt"/>
                <a:ea typeface="ＭＳ Ｐゴシック" pitchFamily="-105" charset="-128"/>
              </a:rPr>
              <a:t>(not exclusively)</a:t>
            </a:r>
          </a:p>
        </p:txBody>
      </p:sp>
      <p:pic>
        <p:nvPicPr>
          <p:cNvPr id="6041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"/>
          <a:stretch>
            <a:fillRect/>
          </a:stretch>
        </p:blipFill>
        <p:spPr bwMode="auto">
          <a:xfrm>
            <a:off x="4800600" y="0"/>
            <a:ext cx="434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Line 7"/>
          <p:cNvSpPr>
            <a:spLocks noChangeShapeType="1"/>
          </p:cNvSpPr>
          <p:nvPr/>
        </p:nvSpPr>
        <p:spPr bwMode="auto">
          <a:xfrm>
            <a:off x="381000" y="990600"/>
            <a:ext cx="4114800" cy="0"/>
          </a:xfrm>
          <a:prstGeom prst="line">
            <a:avLst/>
          </a:prstGeom>
          <a:noFill/>
          <a:ln w="38100">
            <a:solidFill>
              <a:srgbClr val="FF02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ChangeArrowheads="1"/>
          </p:cNvSpPr>
          <p:nvPr/>
        </p:nvSpPr>
        <p:spPr bwMode="auto">
          <a:xfrm>
            <a:off x="5562600" y="3581400"/>
            <a:ext cx="1066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algn="ctr"/>
            <a:r>
              <a:rPr lang="en-US" altLang="en-US">
                <a:latin typeface="Helvetica" panose="020B0604020202020204" pitchFamily="34" charset="0"/>
              </a:rPr>
              <a:t>bank</a:t>
            </a:r>
            <a:endParaRPr lang="en-US" altLang="en-US"/>
          </a:p>
        </p:txBody>
      </p:sp>
      <p:sp>
        <p:nvSpPr>
          <p:cNvPr id="36867" name="Title 5"/>
          <p:cNvSpPr>
            <a:spLocks noGrp="1"/>
          </p:cNvSpPr>
          <p:nvPr>
            <p:ph type="title"/>
          </p:nvPr>
        </p:nvSpPr>
        <p:spPr>
          <a:xfrm>
            <a:off x="304800" y="228600"/>
            <a:ext cx="5638800" cy="914400"/>
          </a:xfrm>
        </p:spPr>
        <p:txBody>
          <a:bodyPr/>
          <a:lstStyle/>
          <a:p>
            <a:r>
              <a:rPr lang="en-US" altLang="en-US" sz="4000" dirty="0" smtClean="0">
                <a:latin typeface="+mj-lt"/>
                <a:ea typeface="ＭＳ Ｐゴシック" pitchFamily="-105" charset="-128"/>
              </a:rPr>
              <a:t>A Few River Terms</a:t>
            </a:r>
          </a:p>
        </p:txBody>
      </p:sp>
      <p:pic>
        <p:nvPicPr>
          <p:cNvPr id="36868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0" y="1825625"/>
            <a:ext cx="7675760" cy="4351338"/>
          </a:xfrm>
          <a:noFill/>
        </p:spPr>
      </p:pic>
      <p:sp>
        <p:nvSpPr>
          <p:cNvPr id="36869" name="Line 4"/>
          <p:cNvSpPr>
            <a:spLocks noChangeShapeType="1"/>
          </p:cNvSpPr>
          <p:nvPr/>
        </p:nvSpPr>
        <p:spPr bwMode="auto">
          <a:xfrm>
            <a:off x="304800" y="990600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Rectangle 5"/>
          <p:cNvSpPr>
            <a:spLocks noChangeArrowheads="1"/>
          </p:cNvSpPr>
          <p:nvPr/>
        </p:nvSpPr>
        <p:spPr bwMode="auto">
          <a:xfrm>
            <a:off x="5410200" y="3886200"/>
            <a:ext cx="1295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6871" name="TextBox 6"/>
          <p:cNvSpPr txBox="1">
            <a:spLocks noChangeArrowheads="1"/>
          </p:cNvSpPr>
          <p:nvPr/>
        </p:nvSpPr>
        <p:spPr bwMode="auto">
          <a:xfrm>
            <a:off x="5791200" y="3733800"/>
            <a:ext cx="966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2800">
                <a:latin typeface="Helvetica" panose="020B0604020202020204" pitchFamily="34" charset="0"/>
              </a:rPr>
              <a:t>bank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rakai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3200400" cy="30210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54400"/>
            <a:ext cx="4497388" cy="29908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7" descr="Akbra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14400"/>
            <a:ext cx="3200400" cy="21320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3962400" cy="2557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28601"/>
            <a:ext cx="4038600" cy="914400"/>
          </a:xfrm>
        </p:spPr>
        <p:txBody>
          <a:bodyPr/>
          <a:lstStyle/>
          <a:p>
            <a:r>
              <a:rPr lang="en-US" altLang="en-US" sz="4000" dirty="0" smtClean="0">
                <a:latin typeface="+mj-lt"/>
                <a:ea typeface="ＭＳ Ｐゴシック" pitchFamily="-105" charset="-128"/>
              </a:rPr>
              <a:t>Broad Patterns</a:t>
            </a:r>
          </a:p>
        </p:txBody>
      </p:sp>
      <p:pic>
        <p:nvPicPr>
          <p:cNvPr id="62468" name="Picture 5" descr="lotic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33" y="3953237"/>
            <a:ext cx="4993934" cy="204751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246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48916" y="1342665"/>
            <a:ext cx="4800600" cy="3200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latin typeface="+mj-lt"/>
                <a:ea typeface="ＭＳ Ｐゴシック" pitchFamily="-105" charset="-128"/>
              </a:rPr>
              <a:t>F</a:t>
            </a:r>
            <a:r>
              <a:rPr lang="en-US" altLang="en-US" dirty="0" smtClean="0">
                <a:latin typeface="+mj-lt"/>
                <a:ea typeface="ＭＳ Ｐゴシック" pitchFamily="-105" charset="-128"/>
              </a:rPr>
              <a:t>our dimensions:</a:t>
            </a:r>
          </a:p>
          <a:p>
            <a:pPr lvl="1"/>
            <a:r>
              <a:rPr lang="en-US" altLang="en-US" dirty="0" smtClean="0">
                <a:latin typeface="+mj-lt"/>
                <a:ea typeface="ＭＳ Ｐゴシック" pitchFamily="-105" charset="-128"/>
              </a:rPr>
              <a:t>longitudinal</a:t>
            </a:r>
          </a:p>
          <a:p>
            <a:pPr lvl="1"/>
            <a:r>
              <a:rPr lang="en-US" altLang="en-US" dirty="0" smtClean="0">
                <a:latin typeface="+mj-lt"/>
                <a:ea typeface="ＭＳ Ｐゴシック" pitchFamily="-105" charset="-128"/>
              </a:rPr>
              <a:t>lateral</a:t>
            </a:r>
          </a:p>
          <a:p>
            <a:pPr lvl="1"/>
            <a:r>
              <a:rPr lang="en-US" altLang="en-US" dirty="0" smtClean="0">
                <a:latin typeface="+mj-lt"/>
                <a:ea typeface="ＭＳ Ｐゴシック" pitchFamily="-105" charset="-128"/>
              </a:rPr>
              <a:t>time (temporal)</a:t>
            </a:r>
          </a:p>
          <a:p>
            <a:pPr lvl="1"/>
            <a:r>
              <a:rPr lang="en-US" altLang="en-US" dirty="0" smtClean="0">
                <a:solidFill>
                  <a:srgbClr val="606060"/>
                </a:solidFill>
                <a:latin typeface="+mj-lt"/>
                <a:ea typeface="ＭＳ Ｐゴシック" pitchFamily="-105" charset="-128"/>
              </a:rPr>
              <a:t>vertical</a:t>
            </a:r>
          </a:p>
        </p:txBody>
      </p:sp>
      <p:sp>
        <p:nvSpPr>
          <p:cNvPr id="62469" name="Rectangle 6"/>
          <p:cNvSpPr>
            <a:spLocks noChangeArrowheads="1"/>
          </p:cNvSpPr>
          <p:nvPr/>
        </p:nvSpPr>
        <p:spPr bwMode="auto">
          <a:xfrm>
            <a:off x="6591300" y="3048000"/>
            <a:ext cx="1841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eaLnBrk="1" hangingPunct="1">
              <a:spcBef>
                <a:spcPct val="30000"/>
              </a:spcBef>
            </a:pPr>
            <a:endParaRPr lang="en-US" altLang="en-US" sz="800">
              <a:latin typeface="Arial" panose="020B0604020202020204" pitchFamily="34" charset="0"/>
            </a:endParaRPr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>
            <a:off x="381000" y="990600"/>
            <a:ext cx="3429000" cy="0"/>
          </a:xfrm>
          <a:prstGeom prst="line">
            <a:avLst/>
          </a:prstGeom>
          <a:noFill/>
          <a:ln w="38100">
            <a:solidFill>
              <a:srgbClr val="FF02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24200" y="28937"/>
            <a:ext cx="5715000" cy="3924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latin typeface="Candara" panose="020E0502030303020204" pitchFamily="34" charset="0"/>
              <a:ea typeface="ＭＳ Ｐゴシック" pitchFamily="-105" charset="-128"/>
            </a:endParaRPr>
          </a:p>
        </p:txBody>
      </p:sp>
      <p:pic>
        <p:nvPicPr>
          <p:cNvPr id="6758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5" b="8002"/>
          <a:stretch>
            <a:fillRect/>
          </a:stretch>
        </p:blipFill>
        <p:spPr bwMode="auto">
          <a:xfrm>
            <a:off x="0" y="0"/>
            <a:ext cx="9144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50893" r="75000" b="13873"/>
          <a:stretch>
            <a:fillRect/>
          </a:stretch>
        </p:blipFill>
        <p:spPr bwMode="auto">
          <a:xfrm>
            <a:off x="0" y="3209835"/>
            <a:ext cx="3848637" cy="346392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4" t="15659" r="41667" b="62810"/>
          <a:stretch>
            <a:fillRect/>
          </a:stretch>
        </p:blipFill>
        <p:spPr bwMode="auto">
          <a:xfrm>
            <a:off x="4005263" y="3209835"/>
            <a:ext cx="2411413" cy="2209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67" t="48935" r="1666" b="29533"/>
          <a:stretch>
            <a:fillRect/>
          </a:stretch>
        </p:blipFill>
        <p:spPr bwMode="auto">
          <a:xfrm>
            <a:off x="6330950" y="4648200"/>
            <a:ext cx="2813050" cy="2209800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2" name="TextBox 7"/>
          <p:cNvSpPr txBox="1">
            <a:spLocks noChangeArrowheads="1"/>
          </p:cNvSpPr>
          <p:nvPr/>
        </p:nvSpPr>
        <p:spPr bwMode="auto">
          <a:xfrm>
            <a:off x="6773863" y="3352800"/>
            <a:ext cx="22457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b="1" dirty="0">
                <a:latin typeface="+mj-lt"/>
              </a:rPr>
              <a:t>Rakaia R. NZ</a:t>
            </a:r>
          </a:p>
          <a:p>
            <a:r>
              <a:rPr lang="en-US" altLang="en-US" dirty="0">
                <a:latin typeface="+mj-lt"/>
              </a:rPr>
              <a:t>long. channel </a:t>
            </a:r>
          </a:p>
          <a:p>
            <a:r>
              <a:rPr lang="en-US" altLang="en-US" dirty="0">
                <a:latin typeface="+mj-lt"/>
              </a:rPr>
              <a:t>pattern variation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486400" y="457200"/>
            <a:ext cx="2286000" cy="762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80231" y="850042"/>
            <a:ext cx="1243807" cy="10684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990600" y="1562100"/>
            <a:ext cx="1447800" cy="10287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105775" y="1541465"/>
            <a:ext cx="771525" cy="592135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407694" y="341315"/>
            <a:ext cx="926306" cy="64928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47124" y="-215351"/>
            <a:ext cx="7886700" cy="1325563"/>
          </a:xfrm>
        </p:spPr>
        <p:txBody>
          <a:bodyPr/>
          <a:lstStyle/>
          <a:p>
            <a:r>
              <a:rPr lang="en-US" altLang="en-US" dirty="0" smtClean="0">
                <a:latin typeface="+mj-lt"/>
                <a:ea typeface="ＭＳ Ｐゴシック" pitchFamily="-105" charset="-128"/>
              </a:rPr>
              <a:t>Nisqually - 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47124" y="838200"/>
            <a:ext cx="9144000" cy="5791200"/>
          </a:xfrm>
        </p:spPr>
        <p:txBody>
          <a:bodyPr/>
          <a:lstStyle/>
          <a:p>
            <a:r>
              <a:rPr lang="en-US" altLang="en-US" dirty="0" smtClean="0">
                <a:latin typeface="+mj-lt"/>
                <a:ea typeface="ＭＳ Ｐゴシック" pitchFamily="-105" charset="-128"/>
              </a:rPr>
              <a:t>longitudinal variation (pattern, grain size, gradient, Q)</a:t>
            </a:r>
          </a:p>
        </p:txBody>
      </p:sp>
      <p:pic>
        <p:nvPicPr>
          <p:cNvPr id="6963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3"/>
          <a:stretch>
            <a:fillRect/>
          </a:stretch>
        </p:blipFill>
        <p:spPr bwMode="auto">
          <a:xfrm>
            <a:off x="0" y="1447800"/>
            <a:ext cx="91821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04800" y="1524000"/>
            <a:ext cx="8604250" cy="5029200"/>
            <a:chOff x="304800" y="1524000"/>
            <a:chExt cx="8604250" cy="5029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200" y="1524000"/>
              <a:ext cx="6927850" cy="2405612"/>
            </a:xfrm>
            <a:prstGeom prst="rect">
              <a:avLst/>
            </a:prstGeom>
            <a:effectLst>
              <a:glow rad="228600">
                <a:schemeClr val="accent4">
                  <a:alpha val="75000"/>
                </a:schemeClr>
              </a:glo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800" y="4267200"/>
              <a:ext cx="3957928" cy="2286000"/>
            </a:xfrm>
            <a:prstGeom prst="rect">
              <a:avLst/>
            </a:prstGeom>
            <a:effectLst>
              <a:glow rad="228600">
                <a:schemeClr val="accent4">
                  <a:alpha val="75000"/>
                </a:schemeClr>
              </a:glo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+mj-lt"/>
                <a:ea typeface="ＭＳ Ｐゴシック" pitchFamily="-105" charset="-128"/>
              </a:rPr>
              <a:t>Mississippi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4800600" cy="5791200"/>
          </a:xfrm>
        </p:spPr>
        <p:txBody>
          <a:bodyPr/>
          <a:lstStyle/>
          <a:p>
            <a:r>
              <a:rPr lang="en-US" altLang="en-US" dirty="0" smtClean="0">
                <a:latin typeface="+mj-lt"/>
                <a:ea typeface="ＭＳ Ｐゴシック" pitchFamily="-105" charset="-128"/>
              </a:rPr>
              <a:t>channel maturity </a:t>
            </a:r>
            <a:r>
              <a:rPr lang="en-US" altLang="en-US" dirty="0" smtClean="0">
                <a:latin typeface="+mj-lt"/>
                <a:ea typeface="ＭＳ Ｐゴシック" pitchFamily="-105" charset="-128"/>
                <a:sym typeface="Wingdings" panose="05000000000000000000" pitchFamily="2" charset="2"/>
              </a:rPr>
              <a:t> sinuosity (degree of meandering)</a:t>
            </a:r>
          </a:p>
          <a:p>
            <a:r>
              <a:rPr lang="en-US" altLang="en-US" dirty="0" smtClean="0">
                <a:latin typeface="+mj-lt"/>
                <a:ea typeface="ＭＳ Ｐゴシック" pitchFamily="-105" charset="-128"/>
                <a:sym typeface="Wingdings" panose="05000000000000000000" pitchFamily="2" charset="2"/>
              </a:rPr>
              <a:t>longitudinal &amp; temporal</a:t>
            </a:r>
            <a:endParaRPr lang="en-US" altLang="en-US" dirty="0" smtClean="0">
              <a:latin typeface="+mj-lt"/>
              <a:ea typeface="ＭＳ Ｐゴシック" pitchFamily="-105" charset="-128"/>
            </a:endParaRPr>
          </a:p>
        </p:txBody>
      </p:sp>
      <p:pic>
        <p:nvPicPr>
          <p:cNvPr id="6861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4" t="18309" b="15692"/>
          <a:stretch>
            <a:fillRect/>
          </a:stretch>
        </p:blipFill>
        <p:spPr bwMode="auto">
          <a:xfrm>
            <a:off x="4724400" y="152400"/>
            <a:ext cx="4252913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4050"/>
            <a:ext cx="91440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32104"/>
            <a:ext cx="5486400" cy="914400"/>
          </a:xfrm>
        </p:spPr>
        <p:txBody>
          <a:bodyPr/>
          <a:lstStyle/>
          <a:p>
            <a:r>
              <a:rPr lang="en-US" altLang="en-US" sz="4000" dirty="0" smtClean="0">
                <a:latin typeface="+mj-lt"/>
                <a:ea typeface="ＭＳ Ｐゴシック" pitchFamily="-105" charset="-128"/>
              </a:rPr>
              <a:t>Bankfull Discharge</a:t>
            </a:r>
          </a:p>
        </p:txBody>
      </p:sp>
      <p:pic>
        <p:nvPicPr>
          <p:cNvPr id="38915" name="Picture 3" descr="FIGURE 12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" y="2015331"/>
            <a:ext cx="7067550" cy="3971925"/>
          </a:xfrm>
        </p:spPr>
      </p:pic>
      <p:sp>
        <p:nvSpPr>
          <p:cNvPr id="38916" name="Line 4"/>
          <p:cNvSpPr>
            <a:spLocks noChangeShapeType="1"/>
          </p:cNvSpPr>
          <p:nvPr/>
        </p:nvSpPr>
        <p:spPr bwMode="auto">
          <a:xfrm>
            <a:off x="304800" y="914400"/>
            <a:ext cx="861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676400" y="1027113"/>
            <a:ext cx="723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2800">
                <a:latin typeface="+mj-lt"/>
              </a:rPr>
              <a:t>Bankfull discharge typically equates to a roughly </a:t>
            </a:r>
            <a:r>
              <a:rPr lang="en-US" altLang="en-US" sz="2800" i="1">
                <a:latin typeface="+mj-lt"/>
              </a:rPr>
              <a:t>2-year recurrence interval </a:t>
            </a:r>
            <a:r>
              <a:rPr lang="en-US" altLang="en-US" sz="2800">
                <a:latin typeface="+mj-lt"/>
              </a:rPr>
              <a:t>flow.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960699" y="2060294"/>
            <a:ext cx="1817225" cy="1145893"/>
          </a:xfrm>
          <a:custGeom>
            <a:avLst/>
            <a:gdLst>
              <a:gd name="connsiteX0" fmla="*/ 1817225 w 1817225"/>
              <a:gd name="connsiteY0" fmla="*/ 393539 h 1145893"/>
              <a:gd name="connsiteX1" fmla="*/ 1481559 w 1817225"/>
              <a:gd name="connsiteY1" fmla="*/ 1064871 h 1145893"/>
              <a:gd name="connsiteX2" fmla="*/ 937549 w 1817225"/>
              <a:gd name="connsiteY2" fmla="*/ 1145893 h 1145893"/>
              <a:gd name="connsiteX3" fmla="*/ 0 w 1817225"/>
              <a:gd name="connsiteY3" fmla="*/ 949124 h 1145893"/>
              <a:gd name="connsiteX4" fmla="*/ 0 w 1817225"/>
              <a:gd name="connsiteY4" fmla="*/ 277792 h 1145893"/>
              <a:gd name="connsiteX5" fmla="*/ 729205 w 1817225"/>
              <a:gd name="connsiteY5" fmla="*/ 127321 h 1145893"/>
              <a:gd name="connsiteX6" fmla="*/ 1713053 w 1817225"/>
              <a:gd name="connsiteY6" fmla="*/ 0 h 1145893"/>
              <a:gd name="connsiteX7" fmla="*/ 1817225 w 1817225"/>
              <a:gd name="connsiteY7" fmla="*/ 393539 h 1145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17225" h="1145893">
                <a:moveTo>
                  <a:pt x="1817225" y="393539"/>
                </a:moveTo>
                <a:lnTo>
                  <a:pt x="1481559" y="1064871"/>
                </a:lnTo>
                <a:lnTo>
                  <a:pt x="937549" y="1145893"/>
                </a:lnTo>
                <a:lnTo>
                  <a:pt x="0" y="949124"/>
                </a:lnTo>
                <a:lnTo>
                  <a:pt x="0" y="277792"/>
                </a:lnTo>
                <a:lnTo>
                  <a:pt x="729205" y="127321"/>
                </a:lnTo>
                <a:lnTo>
                  <a:pt x="1713053" y="0"/>
                </a:lnTo>
                <a:lnTo>
                  <a:pt x="1817225" y="393539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95250" y="0"/>
            <a:ext cx="7886700" cy="1325563"/>
          </a:xfrm>
        </p:spPr>
        <p:txBody>
          <a:bodyPr/>
          <a:lstStyle/>
          <a:p>
            <a:r>
              <a:rPr lang="en-US" altLang="en-US" dirty="0" smtClean="0">
                <a:latin typeface="+mj-lt"/>
                <a:ea typeface="ＭＳ Ｐゴシック" pitchFamily="-105" charset="-128"/>
              </a:rPr>
              <a:t>River systems</a:t>
            </a:r>
          </a:p>
        </p:txBody>
      </p:sp>
      <p:pic>
        <p:nvPicPr>
          <p:cNvPr id="19460" name="river system.mov" descr="Macintosh HD:Users:sheets:Documents:teaching:ess230:lectures_08:movies:river system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0"/>
            <a:ext cx="5105400" cy="3829050"/>
          </a:xfrm>
        </p:spPr>
      </p:pic>
      <p:pic>
        <p:nvPicPr>
          <p:cNvPr id="19459" name="Picture 2" descr="source_to_sink_fig_edited.jpg                                  000042CEMacintosh HD                   ABA78158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306763"/>
            <a:ext cx="7213600" cy="37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0" y="914400"/>
            <a:ext cx="45720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dirty="0">
                <a:latin typeface="+mj-lt"/>
              </a:rPr>
              <a:t>can be subdivided into major segments:</a:t>
            </a:r>
          </a:p>
          <a:p>
            <a:pPr lvl="1">
              <a:spcBef>
                <a:spcPct val="20000"/>
              </a:spcBef>
              <a:buFontTx/>
              <a:buAutoNum type="arabicPeriod"/>
            </a:pPr>
            <a:r>
              <a:rPr lang="en-US" altLang="en-US" dirty="0">
                <a:latin typeface="+mj-lt"/>
              </a:rPr>
              <a:t>bedrock/mountain</a:t>
            </a:r>
          </a:p>
          <a:p>
            <a:pPr lvl="1">
              <a:spcBef>
                <a:spcPct val="20000"/>
              </a:spcBef>
              <a:buFontTx/>
              <a:buAutoNum type="arabicPeriod"/>
            </a:pPr>
            <a:r>
              <a:rPr lang="en-US" altLang="en-US" b="1" dirty="0">
                <a:latin typeface="+mj-lt"/>
              </a:rPr>
              <a:t>alluvial</a:t>
            </a:r>
          </a:p>
          <a:p>
            <a:pPr lvl="1">
              <a:spcBef>
                <a:spcPct val="20000"/>
              </a:spcBef>
              <a:buFontTx/>
              <a:buAutoNum type="arabicPeriod"/>
            </a:pPr>
            <a:r>
              <a:rPr lang="en-US" altLang="en-US" dirty="0">
                <a:latin typeface="+mj-lt"/>
              </a:rPr>
              <a:t>deltaic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46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30" descr="E:\CH14\14.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31"/>
          <a:stretch>
            <a:fillRect/>
          </a:stretch>
        </p:blipFill>
        <p:spPr bwMode="auto">
          <a:xfrm>
            <a:off x="2590800" y="685800"/>
            <a:ext cx="655320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838200"/>
          </a:xfrm>
        </p:spPr>
        <p:txBody>
          <a:bodyPr/>
          <a:lstStyle/>
          <a:p>
            <a:r>
              <a:rPr lang="en-US" altLang="en-US" dirty="0" smtClean="0">
                <a:latin typeface="+mj-lt"/>
                <a:ea typeface="ＭＳ Ｐゴシック" pitchFamily="-105" charset="-128"/>
              </a:rPr>
              <a:t>Major downstream trends</a:t>
            </a:r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791200"/>
          </a:xfrm>
        </p:spPr>
        <p:txBody>
          <a:bodyPr/>
          <a:lstStyle/>
          <a:p>
            <a:r>
              <a:rPr lang="en-US" altLang="en-US" dirty="0" smtClean="0">
                <a:latin typeface="+mn-lt"/>
                <a:ea typeface="ＭＳ Ｐゴシック" pitchFamily="-105" charset="-128"/>
              </a:rPr>
              <a:t>discharge ↑</a:t>
            </a:r>
          </a:p>
          <a:p>
            <a:r>
              <a:rPr lang="en-US" altLang="en-US" dirty="0" smtClean="0">
                <a:latin typeface="+mn-lt"/>
                <a:ea typeface="ＭＳ Ｐゴシック" pitchFamily="-105" charset="-128"/>
              </a:rPr>
              <a:t>width ↑</a:t>
            </a:r>
          </a:p>
          <a:p>
            <a:r>
              <a:rPr lang="en-US" altLang="en-US" dirty="0" smtClean="0">
                <a:latin typeface="+mn-lt"/>
                <a:ea typeface="ＭＳ Ｐゴシック" pitchFamily="-105" charset="-128"/>
              </a:rPr>
              <a:t>depth ↑</a:t>
            </a:r>
          </a:p>
          <a:p>
            <a:r>
              <a:rPr lang="en-US" altLang="en-US" dirty="0" smtClean="0">
                <a:latin typeface="+mn-lt"/>
                <a:ea typeface="ＭＳ Ｐゴシック" pitchFamily="-105" charset="-128"/>
              </a:rPr>
              <a:t>velocity </a:t>
            </a:r>
            <a:r>
              <a:rPr lang="en-US" altLang="en-US" dirty="0">
                <a:latin typeface="+mn-lt"/>
                <a:ea typeface="ＭＳ Ｐゴシック" pitchFamily="-105" charset="-128"/>
              </a:rPr>
              <a:t>↑</a:t>
            </a:r>
            <a:endParaRPr lang="en-US" altLang="en-US" dirty="0" smtClean="0">
              <a:latin typeface="+mn-lt"/>
              <a:ea typeface="ＭＳ Ｐゴシック" pitchFamily="-105" charset="-128"/>
            </a:endParaRPr>
          </a:p>
          <a:p>
            <a:r>
              <a:rPr lang="en-US" altLang="en-US" dirty="0" smtClean="0">
                <a:latin typeface="+mn-lt"/>
                <a:ea typeface="ＭＳ Ｐゴシック" pitchFamily="-105" charset="-128"/>
              </a:rPr>
              <a:t>gradient ↓</a:t>
            </a:r>
          </a:p>
          <a:p>
            <a:r>
              <a:rPr lang="en-US" altLang="en-US" dirty="0" smtClean="0">
                <a:latin typeface="+mn-lt"/>
                <a:ea typeface="ＭＳ Ｐゴシック" pitchFamily="-105" charset="-128"/>
              </a:rPr>
              <a:t>grain size ↓</a:t>
            </a:r>
          </a:p>
        </p:txBody>
      </p:sp>
      <p:pic>
        <p:nvPicPr>
          <p:cNvPr id="18437" name="Picture 1030" descr="E:\CH14\14.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91"/>
          <a:stretch>
            <a:fillRect/>
          </a:stretch>
        </p:blipFill>
        <p:spPr bwMode="auto">
          <a:xfrm>
            <a:off x="0" y="4800600"/>
            <a:ext cx="9013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7"/>
          <p:cNvSpPr>
            <a:spLocks noGrp="1"/>
          </p:cNvSpPr>
          <p:nvPr>
            <p:ph type="title"/>
          </p:nvPr>
        </p:nvSpPr>
        <p:spPr>
          <a:xfrm>
            <a:off x="171450" y="26194"/>
            <a:ext cx="3886200" cy="914400"/>
          </a:xfrm>
        </p:spPr>
        <p:txBody>
          <a:bodyPr/>
          <a:lstStyle/>
          <a:p>
            <a:r>
              <a:rPr lang="en-US" altLang="en-US" dirty="0" smtClean="0">
                <a:latin typeface="+mj-lt"/>
                <a:ea typeface="ＭＳ Ｐゴシック" pitchFamily="-105" charset="-128"/>
              </a:rPr>
              <a:t>Alluvial Rivers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3771900" cy="5562600"/>
          </a:xfrm>
        </p:spPr>
        <p:txBody>
          <a:bodyPr/>
          <a:lstStyle/>
          <a:p>
            <a:r>
              <a:rPr lang="en-US" altLang="en-US" sz="2400" dirty="0" smtClean="0">
                <a:latin typeface="+mj-lt"/>
                <a:ea typeface="ＭＳ Ｐゴシック" pitchFamily="-105" charset="-128"/>
              </a:rPr>
              <a:t>erodible channel boundaries (alluvial banks and bed) </a:t>
            </a:r>
          </a:p>
          <a:p>
            <a:endParaRPr lang="en-US" altLang="en-US" sz="2400" dirty="0" smtClean="0">
              <a:latin typeface="+mj-lt"/>
              <a:ea typeface="ＭＳ Ｐゴシック" pitchFamily="-105" charset="-128"/>
            </a:endParaRPr>
          </a:p>
          <a:p>
            <a:r>
              <a:rPr lang="en-US" altLang="en-US" sz="2400" dirty="0" smtClean="0">
                <a:latin typeface="+mj-lt"/>
                <a:ea typeface="ＭＳ Ｐゴシック" pitchFamily="-105" charset="-128"/>
              </a:rPr>
              <a:t>transport capacity ≤ sediment supply</a:t>
            </a:r>
          </a:p>
          <a:p>
            <a:endParaRPr lang="en-US" altLang="en-US" sz="2400" b="1" dirty="0" smtClean="0">
              <a:solidFill>
                <a:srgbClr val="2D2DB9"/>
              </a:solidFill>
              <a:latin typeface="+mj-lt"/>
              <a:ea typeface="ＭＳ Ｐゴシック" pitchFamily="-105" charset="-128"/>
            </a:endParaRPr>
          </a:p>
          <a:p>
            <a:r>
              <a:rPr lang="en-US" altLang="en-US" sz="2400" b="1" dirty="0" smtClean="0">
                <a:solidFill>
                  <a:srgbClr val="2D2DB9"/>
                </a:solidFill>
                <a:latin typeface="+mj-lt"/>
                <a:ea typeface="ＭＳ Ｐゴシック" pitchFamily="-105" charset="-128"/>
              </a:rPr>
              <a:t>Input ≥ Output</a:t>
            </a:r>
          </a:p>
          <a:p>
            <a:endParaRPr lang="en-US" altLang="en-US" sz="2400" i="1" dirty="0" smtClean="0">
              <a:latin typeface="+mj-lt"/>
              <a:ea typeface="ＭＳ Ｐゴシック" pitchFamily="-105" charset="-128"/>
            </a:endParaRPr>
          </a:p>
          <a:p>
            <a:r>
              <a:rPr lang="en-US" altLang="en-US" sz="2400" i="1" dirty="0" smtClean="0">
                <a:latin typeface="+mj-lt"/>
                <a:ea typeface="ＭＳ Ｐゴシック" pitchFamily="-105" charset="-128"/>
              </a:rPr>
              <a:t>sed. storage can be big</a:t>
            </a:r>
          </a:p>
          <a:p>
            <a:endParaRPr lang="en-US" altLang="en-US" sz="2400" dirty="0" smtClean="0">
              <a:latin typeface="+mj-lt"/>
              <a:ea typeface="ＭＳ Ｐゴシック" pitchFamily="-105" charset="-128"/>
            </a:endParaRPr>
          </a:p>
          <a:p>
            <a:r>
              <a:rPr lang="en-US" altLang="en-US" sz="2400" dirty="0" smtClean="0">
                <a:latin typeface="+mj-lt"/>
                <a:ea typeface="ＭＳ Ｐゴシック" pitchFamily="-105" charset="-128"/>
              </a:rPr>
              <a:t>channel forms/patterns reflect self-organization to deal with this…</a:t>
            </a:r>
          </a:p>
          <a:p>
            <a:endParaRPr lang="en-US" altLang="en-US" sz="2400" dirty="0" smtClean="0">
              <a:latin typeface="+mj-lt"/>
              <a:ea typeface="ＭＳ Ｐゴシック" pitchFamily="-105" charset="-128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0"/>
            <a:ext cx="453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Line 4"/>
          <p:cNvSpPr>
            <a:spLocks noChangeShapeType="1"/>
          </p:cNvSpPr>
          <p:nvPr/>
        </p:nvSpPr>
        <p:spPr bwMode="auto">
          <a:xfrm>
            <a:off x="304800" y="814387"/>
            <a:ext cx="3581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248400" cy="501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7"/>
          <p:cNvSpPr>
            <a:spLocks noGrp="1"/>
          </p:cNvSpPr>
          <p:nvPr>
            <p:ph type="title"/>
          </p:nvPr>
        </p:nvSpPr>
        <p:spPr>
          <a:xfrm>
            <a:off x="457200" y="304800"/>
            <a:ext cx="7772400" cy="914400"/>
          </a:xfrm>
        </p:spPr>
        <p:txBody>
          <a:bodyPr/>
          <a:lstStyle/>
          <a:p>
            <a:r>
              <a:rPr lang="en-US" altLang="en-US" dirty="0" smtClean="0">
                <a:latin typeface="+mj-lt"/>
                <a:ea typeface="ＭＳ Ｐゴシック" pitchFamily="-105" charset="-128"/>
              </a:rPr>
              <a:t>Longitudinal Profile</a:t>
            </a:r>
          </a:p>
        </p:txBody>
      </p:sp>
      <p:sp>
        <p:nvSpPr>
          <p:cNvPr id="21508" name="Content Placeholder 8"/>
          <p:cNvSpPr>
            <a:spLocks noGrp="1"/>
          </p:cNvSpPr>
          <p:nvPr>
            <p:ph idx="1"/>
          </p:nvPr>
        </p:nvSpPr>
        <p:spPr>
          <a:xfrm>
            <a:off x="446651" y="1252125"/>
            <a:ext cx="4953000" cy="2133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dirty="0" smtClean="0">
                <a:latin typeface="+mj-lt"/>
                <a:ea typeface="ＭＳ Ｐゴシック" pitchFamily="-105" charset="-128"/>
              </a:rPr>
              <a:t>Typical mountain stream</a:t>
            </a:r>
          </a:p>
        </p:txBody>
      </p:sp>
      <p:sp>
        <p:nvSpPr>
          <p:cNvPr id="21509" name="Line 7"/>
          <p:cNvSpPr>
            <a:spLocks noChangeShapeType="1"/>
          </p:cNvSpPr>
          <p:nvPr/>
        </p:nvSpPr>
        <p:spPr bwMode="auto">
          <a:xfrm>
            <a:off x="609600" y="1066800"/>
            <a:ext cx="777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Freeform 1"/>
          <p:cNvSpPr/>
          <p:nvPr/>
        </p:nvSpPr>
        <p:spPr bwMode="auto">
          <a:xfrm>
            <a:off x="2328863" y="2728913"/>
            <a:ext cx="5815012" cy="1643062"/>
          </a:xfrm>
          <a:custGeom>
            <a:avLst/>
            <a:gdLst>
              <a:gd name="connsiteX0" fmla="*/ 0 w 5815012"/>
              <a:gd name="connsiteY0" fmla="*/ 342900 h 1643062"/>
              <a:gd name="connsiteX1" fmla="*/ 42862 w 5815012"/>
              <a:gd name="connsiteY1" fmla="*/ 700087 h 1643062"/>
              <a:gd name="connsiteX2" fmla="*/ 571500 w 5815012"/>
              <a:gd name="connsiteY2" fmla="*/ 1228725 h 1643062"/>
              <a:gd name="connsiteX3" fmla="*/ 4800600 w 5815012"/>
              <a:gd name="connsiteY3" fmla="*/ 1643062 h 1643062"/>
              <a:gd name="connsiteX4" fmla="*/ 5815012 w 5815012"/>
              <a:gd name="connsiteY4" fmla="*/ 657225 h 1643062"/>
              <a:gd name="connsiteX5" fmla="*/ 4929187 w 5815012"/>
              <a:gd name="connsiteY5" fmla="*/ 171450 h 1643062"/>
              <a:gd name="connsiteX6" fmla="*/ 2271712 w 5815012"/>
              <a:gd name="connsiteY6" fmla="*/ 0 h 1643062"/>
              <a:gd name="connsiteX7" fmla="*/ 85725 w 5815012"/>
              <a:gd name="connsiteY7" fmla="*/ 114300 h 1643062"/>
              <a:gd name="connsiteX8" fmla="*/ 0 w 5815012"/>
              <a:gd name="connsiteY8" fmla="*/ 342900 h 164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15012" h="1643062">
                <a:moveTo>
                  <a:pt x="0" y="342900"/>
                </a:moveTo>
                <a:lnTo>
                  <a:pt x="42862" y="700087"/>
                </a:lnTo>
                <a:lnTo>
                  <a:pt x="571500" y="1228725"/>
                </a:lnTo>
                <a:lnTo>
                  <a:pt x="4800600" y="1643062"/>
                </a:lnTo>
                <a:lnTo>
                  <a:pt x="5815012" y="657225"/>
                </a:lnTo>
                <a:lnTo>
                  <a:pt x="4929187" y="171450"/>
                </a:lnTo>
                <a:lnTo>
                  <a:pt x="2271712" y="0"/>
                </a:lnTo>
                <a:lnTo>
                  <a:pt x="85725" y="114300"/>
                </a:lnTo>
                <a:lnTo>
                  <a:pt x="0" y="34290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1543050" y="1557338"/>
            <a:ext cx="5429250" cy="1114425"/>
          </a:xfrm>
          <a:custGeom>
            <a:avLst/>
            <a:gdLst>
              <a:gd name="connsiteX0" fmla="*/ 42863 w 5429250"/>
              <a:gd name="connsiteY0" fmla="*/ 614362 h 1114425"/>
              <a:gd name="connsiteX1" fmla="*/ 842963 w 5429250"/>
              <a:gd name="connsiteY1" fmla="*/ 1100137 h 1114425"/>
              <a:gd name="connsiteX2" fmla="*/ 5429250 w 5429250"/>
              <a:gd name="connsiteY2" fmla="*/ 1114425 h 1114425"/>
              <a:gd name="connsiteX3" fmla="*/ 4643438 w 5429250"/>
              <a:gd name="connsiteY3" fmla="*/ 442912 h 1114425"/>
              <a:gd name="connsiteX4" fmla="*/ 3014663 w 5429250"/>
              <a:gd name="connsiteY4" fmla="*/ 0 h 1114425"/>
              <a:gd name="connsiteX5" fmla="*/ 442913 w 5429250"/>
              <a:gd name="connsiteY5" fmla="*/ 114300 h 1114425"/>
              <a:gd name="connsiteX6" fmla="*/ 0 w 5429250"/>
              <a:gd name="connsiteY6" fmla="*/ 385762 h 1114425"/>
              <a:gd name="connsiteX7" fmla="*/ 42863 w 5429250"/>
              <a:gd name="connsiteY7" fmla="*/ 614362 h 111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9250" h="1114425">
                <a:moveTo>
                  <a:pt x="42863" y="614362"/>
                </a:moveTo>
                <a:lnTo>
                  <a:pt x="842963" y="1100137"/>
                </a:lnTo>
                <a:lnTo>
                  <a:pt x="5429250" y="1114425"/>
                </a:lnTo>
                <a:lnTo>
                  <a:pt x="4643438" y="442912"/>
                </a:lnTo>
                <a:lnTo>
                  <a:pt x="3014663" y="0"/>
                </a:lnTo>
                <a:lnTo>
                  <a:pt x="442913" y="114300"/>
                </a:lnTo>
                <a:lnTo>
                  <a:pt x="0" y="385762"/>
                </a:lnTo>
                <a:lnTo>
                  <a:pt x="42863" y="614362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2584</TotalTime>
  <Words>1093</Words>
  <Application>Microsoft Office PowerPoint</Application>
  <PresentationFormat>On-screen Show (4:3)</PresentationFormat>
  <Paragraphs>209</Paragraphs>
  <Slides>44</Slides>
  <Notes>15</Notes>
  <HiddenSlides>1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Arial</vt:lpstr>
      <vt:lpstr>Calibri</vt:lpstr>
      <vt:lpstr>Calibri Light</vt:lpstr>
      <vt:lpstr>Candara</vt:lpstr>
      <vt:lpstr>Comic Sans MS</vt:lpstr>
      <vt:lpstr>Helvetica</vt:lpstr>
      <vt:lpstr>ＭＳ Ｐゴシック</vt:lpstr>
      <vt:lpstr>Times</vt:lpstr>
      <vt:lpstr>Wingdings</vt:lpstr>
      <vt:lpstr>Office Theme</vt:lpstr>
      <vt:lpstr>PowerPoint Presentation</vt:lpstr>
      <vt:lpstr>PowerPoint Presentation</vt:lpstr>
      <vt:lpstr>PowerPoint Presentation</vt:lpstr>
      <vt:lpstr>A Few River Terms</vt:lpstr>
      <vt:lpstr>Bankfull Discharge</vt:lpstr>
      <vt:lpstr>River systems</vt:lpstr>
      <vt:lpstr>Major downstream trends</vt:lpstr>
      <vt:lpstr>Alluvial Rivers</vt:lpstr>
      <vt:lpstr>Longitudinal Profile</vt:lpstr>
      <vt:lpstr>Channel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Riffles, Pools, and Cascades</vt:lpstr>
      <vt:lpstr>Pool - Riffle Sequence</vt:lpstr>
      <vt:lpstr>PowerPoint Presentation</vt:lpstr>
      <vt:lpstr>PowerPoint Presentation</vt:lpstr>
      <vt:lpstr>Straight Channels</vt:lpstr>
      <vt:lpstr>Alternate Bars</vt:lpstr>
      <vt:lpstr>PowerPoint Presentation</vt:lpstr>
      <vt:lpstr>Meandering</vt:lpstr>
      <vt:lpstr>PowerPoint Presentation</vt:lpstr>
      <vt:lpstr>Meandering</vt:lpstr>
      <vt:lpstr>Meandering</vt:lpstr>
      <vt:lpstr>Meandering</vt:lpstr>
      <vt:lpstr>PowerPoint Presentation</vt:lpstr>
      <vt:lpstr>PowerPoint Presentation</vt:lpstr>
      <vt:lpstr>Meandering</vt:lpstr>
      <vt:lpstr>Sinuosity: Gradient and Substrate</vt:lpstr>
      <vt:lpstr>PowerPoint Presentation</vt:lpstr>
      <vt:lpstr>PowerPoint Presentation</vt:lpstr>
      <vt:lpstr>Braiding</vt:lpstr>
      <vt:lpstr>Braided Channels</vt:lpstr>
      <vt:lpstr>Braided Channels</vt:lpstr>
      <vt:lpstr>PowerPoint Presentation</vt:lpstr>
      <vt:lpstr>Broad Patterns</vt:lpstr>
      <vt:lpstr>PowerPoint Presentation</vt:lpstr>
      <vt:lpstr>Nisqually - </vt:lpstr>
      <vt:lpstr>Mississippi</vt:lpstr>
    </vt:vector>
  </TitlesOfParts>
  <Company>University of Washington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Geological Sciences</dc:creator>
  <cp:lastModifiedBy>Sarah</cp:lastModifiedBy>
  <cp:revision>101</cp:revision>
  <dcterms:created xsi:type="dcterms:W3CDTF">2010-10-19T21:54:28Z</dcterms:created>
  <dcterms:modified xsi:type="dcterms:W3CDTF">2015-11-17T18:25:00Z</dcterms:modified>
</cp:coreProperties>
</file>